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2"/>
  </p:notesMasterIdLst>
  <p:sldIdLst>
    <p:sldId id="256" r:id="rId6"/>
    <p:sldId id="261" r:id="rId7"/>
    <p:sldId id="262" r:id="rId8"/>
    <p:sldId id="260" r:id="rId9"/>
    <p:sldId id="311" r:id="rId10"/>
    <p:sldId id="312" r:id="rId11"/>
    <p:sldId id="310" r:id="rId12"/>
    <p:sldId id="263" r:id="rId13"/>
    <p:sldId id="264" r:id="rId14"/>
    <p:sldId id="265" r:id="rId15"/>
    <p:sldId id="313" r:id="rId16"/>
    <p:sldId id="266" r:id="rId17"/>
    <p:sldId id="267" r:id="rId18"/>
    <p:sldId id="268" r:id="rId19"/>
    <p:sldId id="270" r:id="rId20"/>
    <p:sldId id="271" r:id="rId21"/>
    <p:sldId id="272" r:id="rId22"/>
    <p:sldId id="274" r:id="rId23"/>
    <p:sldId id="275" r:id="rId24"/>
    <p:sldId id="276" r:id="rId25"/>
    <p:sldId id="277" r:id="rId26"/>
    <p:sldId id="315" r:id="rId27"/>
    <p:sldId id="279" r:id="rId28"/>
    <p:sldId id="278" r:id="rId29"/>
    <p:sldId id="316" r:id="rId30"/>
    <p:sldId id="280" r:id="rId31"/>
    <p:sldId id="282" r:id="rId32"/>
    <p:sldId id="323" r:id="rId33"/>
    <p:sldId id="283" r:id="rId34"/>
    <p:sldId id="284" r:id="rId35"/>
    <p:sldId id="285" r:id="rId36"/>
    <p:sldId id="286" r:id="rId37"/>
    <p:sldId id="309" r:id="rId38"/>
    <p:sldId id="287" r:id="rId39"/>
    <p:sldId id="321" r:id="rId40"/>
    <p:sldId id="296" r:id="rId41"/>
    <p:sldId id="297" r:id="rId42"/>
    <p:sldId id="298" r:id="rId43"/>
    <p:sldId id="299" r:id="rId44"/>
    <p:sldId id="300" r:id="rId45"/>
    <p:sldId id="301" r:id="rId46"/>
    <p:sldId id="302" r:id="rId47"/>
    <p:sldId id="303" r:id="rId48"/>
    <p:sldId id="307" r:id="rId49"/>
    <p:sldId id="305" r:id="rId50"/>
    <p:sldId id="289" r:id="rId51"/>
    <p:sldId id="322" r:id="rId52"/>
    <p:sldId id="290" r:id="rId53"/>
    <p:sldId id="317" r:id="rId54"/>
    <p:sldId id="292" r:id="rId55"/>
    <p:sldId id="293" r:id="rId56"/>
    <p:sldId id="318" r:id="rId57"/>
    <p:sldId id="294" r:id="rId58"/>
    <p:sldId id="308" r:id="rId59"/>
    <p:sldId id="295" r:id="rId60"/>
    <p:sldId id="324" r:id="rId61"/>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a:srgbClr val="E9E3DC"/>
    <a:srgbClr val="008265"/>
    <a:srgbClr val="F78E1E"/>
    <a:srgbClr val="BF83B9"/>
    <a:srgbClr val="2266AD"/>
    <a:srgbClr val="0093D0"/>
    <a:srgbClr val="006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64" autoAdjust="0"/>
    <p:restoredTop sz="94660"/>
  </p:normalViewPr>
  <p:slideViewPr>
    <p:cSldViewPr showGuides="1">
      <p:cViewPr varScale="1">
        <p:scale>
          <a:sx n="116" d="100"/>
          <a:sy n="116" d="100"/>
        </p:scale>
        <p:origin x="1860" y="10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3552" y="360"/>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A274B-D86B-4433-9D01-C2F456FD260B}"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lang="en-AU"/>
        </a:p>
      </dgm:t>
    </dgm:pt>
    <dgm:pt modelId="{671E442E-F994-4B18-8066-7049FFB51CA5}">
      <dgm:prSet phldrT="[Text]" custT="1"/>
      <dgm:spPr>
        <a:xfrm>
          <a:off x="3722" y="28510"/>
          <a:ext cx="1561752" cy="510544"/>
        </a:xfrm>
      </dgm:spPr>
      <dgm:t>
        <a:bodyPr/>
        <a:lstStyle/>
        <a:p>
          <a:r>
            <a:rPr lang="en-AU" sz="1400" b="1" dirty="0"/>
            <a:t>Inputs</a:t>
          </a:r>
        </a:p>
      </dgm:t>
    </dgm:pt>
    <dgm:pt modelId="{09DA5823-54C8-4791-94AE-B2902DC82BFE}" type="parTrans" cxnId="{4853A21F-FF18-4164-94F6-7BEE6CD660C6}">
      <dgm:prSet/>
      <dgm:spPr/>
      <dgm:t>
        <a:bodyPr/>
        <a:lstStyle/>
        <a:p>
          <a:endParaRPr lang="en-AU"/>
        </a:p>
      </dgm:t>
    </dgm:pt>
    <dgm:pt modelId="{BBC16CC5-F84D-45BF-B465-7EFCC6729A6B}" type="sibTrans" cxnId="{4853A21F-FF18-4164-94F6-7BEE6CD660C6}">
      <dgm:prSet/>
      <dgm:spPr>
        <a:xfrm>
          <a:off x="1786763" y="52623"/>
          <a:ext cx="448032" cy="292137"/>
        </a:xfrm>
        <a:solidFill>
          <a:srgbClr val="0067B1">
            <a:alpha val="50196"/>
          </a:srgbClr>
        </a:solidFill>
      </dgm:spPr>
      <dgm:t>
        <a:bodyPr/>
        <a:lstStyle/>
        <a:p>
          <a:endParaRPr lang="en-AU"/>
        </a:p>
      </dgm:t>
    </dgm:pt>
    <dgm:pt modelId="{DDCFAC0B-248C-44B7-9619-F7BD2FDE1DB5}">
      <dgm:prSet phldrT="[Text]"/>
      <dgm:spPr>
        <a:xfrm>
          <a:off x="200363" y="375493"/>
          <a:ext cx="1750226" cy="1630727"/>
        </a:xfrm>
        <a:ln>
          <a:solidFill>
            <a:srgbClr val="0067B1"/>
          </a:solidFill>
        </a:ln>
      </dgm:spPr>
      <dgm:t>
        <a:bodyPr/>
        <a:lstStyle/>
        <a:p>
          <a:pPr marL="72000" marR="0" indent="-72000" defTabSz="914400" eaLnBrk="1" fontAlgn="auto" latinLnBrk="0" hangingPunct="1">
            <a:lnSpc>
              <a:spcPct val="100000"/>
            </a:lnSpc>
            <a:spcBef>
              <a:spcPts val="0"/>
            </a:spcBef>
            <a:spcAft>
              <a:spcPts val="0"/>
            </a:spcAft>
            <a:buClrTx/>
            <a:buSzTx/>
            <a:buFontTx/>
            <a:buNone/>
            <a:tabLst/>
            <a:defRPr/>
          </a:pPr>
          <a:r>
            <a:rPr lang="en-AU" dirty="0" smtClean="0">
              <a:solidFill>
                <a:srgbClr val="0067B1"/>
              </a:solidFill>
            </a:rPr>
            <a:t>Community Engagement Strategy for Recycled Water Storage in the Northern Adelaide Plains</a:t>
          </a:r>
          <a:endParaRPr lang="en-AU" dirty="0">
            <a:solidFill>
              <a:srgbClr val="0067B1"/>
            </a:solidFill>
          </a:endParaRPr>
        </a:p>
      </dgm:t>
    </dgm:pt>
    <dgm:pt modelId="{DA7DB4A9-4913-406E-9936-B2B439B46984}" type="parTrans" cxnId="{98EA276B-7F4C-4CA0-9FA9-D08E669CCE1E}">
      <dgm:prSet/>
      <dgm:spPr/>
      <dgm:t>
        <a:bodyPr/>
        <a:lstStyle/>
        <a:p>
          <a:endParaRPr lang="en-AU"/>
        </a:p>
      </dgm:t>
    </dgm:pt>
    <dgm:pt modelId="{FB9C3F5F-AD00-4FC0-BD33-2E94A027F06D}" type="sibTrans" cxnId="{98EA276B-7F4C-4CA0-9FA9-D08E669CCE1E}">
      <dgm:prSet/>
      <dgm:spPr/>
      <dgm:t>
        <a:bodyPr/>
        <a:lstStyle/>
        <a:p>
          <a:endParaRPr lang="en-AU"/>
        </a:p>
      </dgm:t>
    </dgm:pt>
    <dgm:pt modelId="{E846DB98-FE81-4B73-B0E2-94BEC1A69DBD}">
      <dgm:prSet phldrT="[Text]" custT="1"/>
      <dgm:spPr>
        <a:xfrm>
          <a:off x="2430144" y="28510"/>
          <a:ext cx="1561752" cy="510544"/>
        </a:xfrm>
      </dgm:spPr>
      <dgm:t>
        <a:bodyPr/>
        <a:lstStyle/>
        <a:p>
          <a:r>
            <a:rPr lang="en-AU" sz="1400" b="1" dirty="0"/>
            <a:t>Briefings</a:t>
          </a:r>
        </a:p>
      </dgm:t>
    </dgm:pt>
    <dgm:pt modelId="{C511119C-FA07-4A2A-B5AE-B84EA133E00B}" type="parTrans" cxnId="{D264AB6E-0831-4746-AF77-D59802DD6AAE}">
      <dgm:prSet/>
      <dgm:spPr/>
      <dgm:t>
        <a:bodyPr/>
        <a:lstStyle/>
        <a:p>
          <a:endParaRPr lang="en-AU"/>
        </a:p>
      </dgm:t>
    </dgm:pt>
    <dgm:pt modelId="{FE074B17-EB8C-4F7D-8F80-13A1E1726DC3}" type="sibTrans" cxnId="{D264AB6E-0831-4746-AF77-D59802DD6AAE}">
      <dgm:prSet/>
      <dgm:spPr>
        <a:xfrm>
          <a:off x="4240226" y="81686"/>
          <a:ext cx="455768" cy="292137"/>
        </a:xfrm>
        <a:solidFill>
          <a:srgbClr val="0067B1">
            <a:alpha val="50000"/>
          </a:srgbClr>
        </a:solidFill>
      </dgm:spPr>
      <dgm:t>
        <a:bodyPr/>
        <a:lstStyle/>
        <a:p>
          <a:endParaRPr lang="en-AU"/>
        </a:p>
      </dgm:t>
    </dgm:pt>
    <dgm:pt modelId="{EF2D5D7F-E083-4F57-83FB-A77841E5B8D8}">
      <dgm:prSet phldrT="[Text]"/>
      <dgm:spPr>
        <a:xfrm>
          <a:off x="2626785" y="375493"/>
          <a:ext cx="1750226" cy="1630727"/>
        </a:xfrm>
        <a:solidFill>
          <a:srgbClr val="E9E3DC">
            <a:alpha val="90000"/>
          </a:srgbClr>
        </a:solidFill>
      </dgm:spPr>
      <dgm:t>
        <a:bodyPr/>
        <a:lstStyle/>
        <a:p>
          <a:pPr marL="72000" indent="-72000" defTabSz="488950">
            <a:lnSpc>
              <a:spcPct val="90000"/>
            </a:lnSpc>
            <a:spcBef>
              <a:spcPct val="0"/>
            </a:spcBef>
            <a:spcAft>
              <a:spcPct val="15000"/>
            </a:spcAft>
            <a:buNone/>
          </a:pPr>
          <a:r>
            <a:rPr lang="en-AU" sz="1100" dirty="0">
              <a:solidFill>
                <a:srgbClr val="0067B1"/>
              </a:solidFill>
            </a:rPr>
            <a:t>Minister and Cabinet</a:t>
          </a:r>
        </a:p>
      </dgm:t>
    </dgm:pt>
    <dgm:pt modelId="{D72DF0B5-A54C-4829-8C7E-50B7F9B6FCB1}" type="parTrans" cxnId="{7D7E0717-1D19-4E7A-AA57-1F8A0F9F3C3E}">
      <dgm:prSet/>
      <dgm:spPr/>
      <dgm:t>
        <a:bodyPr/>
        <a:lstStyle/>
        <a:p>
          <a:endParaRPr lang="en-AU"/>
        </a:p>
      </dgm:t>
    </dgm:pt>
    <dgm:pt modelId="{3B7830E7-53AA-4284-B254-65D34BD3AB6C}" type="sibTrans" cxnId="{7D7E0717-1D19-4E7A-AA57-1F8A0F9F3C3E}">
      <dgm:prSet/>
      <dgm:spPr/>
      <dgm:t>
        <a:bodyPr/>
        <a:lstStyle/>
        <a:p>
          <a:endParaRPr lang="en-AU"/>
        </a:p>
      </dgm:t>
    </dgm:pt>
    <dgm:pt modelId="{DC4CF4A3-E405-4EFC-89C8-BCBDB877A15E}">
      <dgm:prSet phldrT="[Text]"/>
      <dgm:spPr>
        <a:xfrm>
          <a:off x="5014451" y="375493"/>
          <a:ext cx="1750226" cy="1630727"/>
        </a:xfrm>
      </dgm:spPr>
      <dgm:t>
        <a:bodyPr/>
        <a:lstStyle/>
        <a:p>
          <a:pPr marL="72000" indent="-72000"/>
          <a:r>
            <a:rPr lang="en-AU" sz="1100" dirty="0">
              <a:solidFill>
                <a:srgbClr val="0067B1"/>
              </a:solidFill>
            </a:rPr>
            <a:t>Information </a:t>
          </a:r>
          <a:r>
            <a:rPr lang="en-AU" sz="1100" dirty="0" smtClean="0">
              <a:solidFill>
                <a:srgbClr val="0067B1"/>
              </a:solidFill>
            </a:rPr>
            <a:t>Sessions</a:t>
          </a:r>
          <a:endParaRPr lang="en-AU" sz="1100" dirty="0">
            <a:solidFill>
              <a:srgbClr val="0067B1"/>
            </a:solidFill>
          </a:endParaRPr>
        </a:p>
      </dgm:t>
    </dgm:pt>
    <dgm:pt modelId="{EBAD495B-EAA6-472A-94BF-2CCE075C250E}" type="parTrans" cxnId="{FB85DC72-2938-4754-A5C2-47B402E0E027}">
      <dgm:prSet/>
      <dgm:spPr/>
      <dgm:t>
        <a:bodyPr/>
        <a:lstStyle/>
        <a:p>
          <a:endParaRPr lang="en-AU"/>
        </a:p>
      </dgm:t>
    </dgm:pt>
    <dgm:pt modelId="{51448BFB-1305-4A2E-A166-20B5C30F9CD7}" type="sibTrans" cxnId="{FB85DC72-2938-4754-A5C2-47B402E0E027}">
      <dgm:prSet/>
      <dgm:spPr/>
      <dgm:t>
        <a:bodyPr/>
        <a:lstStyle/>
        <a:p>
          <a:endParaRPr lang="en-AU"/>
        </a:p>
      </dgm:t>
    </dgm:pt>
    <dgm:pt modelId="{D4A4119D-C423-4863-A604-E0D8DF49F114}">
      <dgm:prSet phldrT="[Text]" custT="1"/>
      <dgm:spPr>
        <a:xfrm>
          <a:off x="4817809" y="28510"/>
          <a:ext cx="1561752" cy="510544"/>
        </a:xfrm>
      </dgm:spPr>
      <dgm:t>
        <a:bodyPr/>
        <a:lstStyle/>
        <a:p>
          <a:r>
            <a:rPr lang="en-AU" sz="1400" b="1"/>
            <a:t>Engagement</a:t>
          </a:r>
        </a:p>
      </dgm:t>
    </dgm:pt>
    <dgm:pt modelId="{E7274BE0-E210-438F-B404-F59C66057BE3}" type="sibTrans" cxnId="{CC0257FE-A39F-4E7B-A525-C0CE84765D39}">
      <dgm:prSet/>
      <dgm:spPr>
        <a:solidFill>
          <a:srgbClr val="0067B1">
            <a:alpha val="50000"/>
          </a:srgbClr>
        </a:solidFill>
      </dgm:spPr>
      <dgm:t>
        <a:bodyPr/>
        <a:lstStyle/>
        <a:p>
          <a:endParaRPr lang="en-AU"/>
        </a:p>
      </dgm:t>
    </dgm:pt>
    <dgm:pt modelId="{C602BE0B-9EF5-43AE-BF28-C138728C7EAD}" type="parTrans" cxnId="{CC0257FE-A39F-4E7B-A525-C0CE84765D39}">
      <dgm:prSet/>
      <dgm:spPr/>
      <dgm:t>
        <a:bodyPr/>
        <a:lstStyle/>
        <a:p>
          <a:endParaRPr lang="en-AU"/>
        </a:p>
      </dgm:t>
    </dgm:pt>
    <dgm:pt modelId="{0AB11F61-929C-4CE8-B055-FDF3A9FC6F1C}">
      <dgm:prSet custT="1"/>
      <dgm:spPr/>
      <dgm:t>
        <a:bodyPr/>
        <a:lstStyle/>
        <a:p>
          <a:r>
            <a:rPr lang="en-AU" sz="1400" b="1" dirty="0"/>
            <a:t>Outcome</a:t>
          </a:r>
        </a:p>
      </dgm:t>
    </dgm:pt>
    <dgm:pt modelId="{369C791A-FA03-4C7B-A79A-E447D8C375B5}" type="parTrans" cxnId="{5D8FD807-1522-4A25-9051-82CD0106A063}">
      <dgm:prSet/>
      <dgm:spPr/>
      <dgm:t>
        <a:bodyPr/>
        <a:lstStyle/>
        <a:p>
          <a:endParaRPr lang="en-AU"/>
        </a:p>
      </dgm:t>
    </dgm:pt>
    <dgm:pt modelId="{175CCD47-9B7D-49EF-8847-0A2D899B5ED9}" type="sibTrans" cxnId="{5D8FD807-1522-4A25-9051-82CD0106A063}">
      <dgm:prSet/>
      <dgm:spPr>
        <a:xfrm>
          <a:off x="4240226" y="81686"/>
          <a:ext cx="455768" cy="292137"/>
        </a:xfrm>
      </dgm:spPr>
      <dgm:t>
        <a:bodyPr/>
        <a:lstStyle/>
        <a:p>
          <a:endParaRPr lang="en-AU"/>
        </a:p>
      </dgm:t>
    </dgm:pt>
    <dgm:pt modelId="{E86B05DA-0CF6-4901-BA7C-4D93C938FABA}">
      <dgm:prSet phldrT="[Text]"/>
      <dgm:spPr>
        <a:xfrm>
          <a:off x="2626785" y="375493"/>
          <a:ext cx="1750226" cy="1630727"/>
        </a:xfrm>
        <a:solidFill>
          <a:srgbClr val="E9E3DC">
            <a:alpha val="90000"/>
          </a:srgbClr>
        </a:solidFill>
      </dgm:spPr>
      <dgm:t>
        <a:bodyPr/>
        <a:lstStyle/>
        <a:p>
          <a:pPr marL="72000" indent="-72000" defTabSz="488950">
            <a:lnSpc>
              <a:spcPct val="90000"/>
            </a:lnSpc>
            <a:spcBef>
              <a:spcPct val="0"/>
            </a:spcBef>
            <a:spcAft>
              <a:spcPct val="15000"/>
            </a:spcAft>
            <a:buNone/>
          </a:pPr>
          <a:r>
            <a:rPr lang="en-AU" sz="1100" dirty="0">
              <a:solidFill>
                <a:srgbClr val="0067B1"/>
              </a:solidFill>
            </a:rPr>
            <a:t>Government Agencies</a:t>
          </a:r>
        </a:p>
      </dgm:t>
    </dgm:pt>
    <dgm:pt modelId="{28C19267-40F7-42B1-A6CE-8F34F1F2AA98}" type="parTrans" cxnId="{BB5D94DD-6A2F-4103-B000-2008893DD7F9}">
      <dgm:prSet/>
      <dgm:spPr/>
      <dgm:t>
        <a:bodyPr/>
        <a:lstStyle/>
        <a:p>
          <a:endParaRPr lang="en-AU"/>
        </a:p>
      </dgm:t>
    </dgm:pt>
    <dgm:pt modelId="{C096E73E-A95A-4DF2-B99C-5C5F9D636F10}" type="sibTrans" cxnId="{BB5D94DD-6A2F-4103-B000-2008893DD7F9}">
      <dgm:prSet/>
      <dgm:spPr/>
      <dgm:t>
        <a:bodyPr/>
        <a:lstStyle/>
        <a:p>
          <a:endParaRPr lang="en-AU"/>
        </a:p>
      </dgm:t>
    </dgm:pt>
    <dgm:pt modelId="{CEDD4E4B-F355-4585-91C1-1AD729F3D605}">
      <dgm:prSet phldrT="[Text]"/>
      <dgm:spPr>
        <a:xfrm>
          <a:off x="2626785" y="375493"/>
          <a:ext cx="1750226" cy="1630727"/>
        </a:xfrm>
        <a:solidFill>
          <a:srgbClr val="E9E3DC">
            <a:alpha val="90000"/>
          </a:srgbClr>
        </a:solidFill>
      </dgm:spPr>
      <dgm:t>
        <a:bodyPr/>
        <a:lstStyle/>
        <a:p>
          <a:pPr marL="72000" indent="-72000" defTabSz="488950">
            <a:lnSpc>
              <a:spcPct val="90000"/>
            </a:lnSpc>
            <a:spcBef>
              <a:spcPct val="0"/>
            </a:spcBef>
            <a:spcAft>
              <a:spcPct val="15000"/>
            </a:spcAft>
            <a:buNone/>
          </a:pPr>
          <a:r>
            <a:rPr lang="en-AU" sz="1100" dirty="0">
              <a:solidFill>
                <a:srgbClr val="0067B1"/>
              </a:solidFill>
            </a:rPr>
            <a:t>Local Government</a:t>
          </a:r>
        </a:p>
      </dgm:t>
    </dgm:pt>
    <dgm:pt modelId="{E922EA68-6926-4594-AEF4-41F9693C976A}" type="parTrans" cxnId="{F6FDC0CD-0916-4C61-AE72-D549A1792A9B}">
      <dgm:prSet/>
      <dgm:spPr/>
      <dgm:t>
        <a:bodyPr/>
        <a:lstStyle/>
        <a:p>
          <a:endParaRPr lang="en-AU"/>
        </a:p>
      </dgm:t>
    </dgm:pt>
    <dgm:pt modelId="{001832AB-E1CD-4ACD-A058-1586E586FD4D}" type="sibTrans" cxnId="{F6FDC0CD-0916-4C61-AE72-D549A1792A9B}">
      <dgm:prSet/>
      <dgm:spPr/>
      <dgm:t>
        <a:bodyPr/>
        <a:lstStyle/>
        <a:p>
          <a:endParaRPr lang="en-AU"/>
        </a:p>
      </dgm:t>
    </dgm:pt>
    <dgm:pt modelId="{44D7BEEC-0865-46B6-8142-6FE43D213822}">
      <dgm:prSet phldrT="[Text]"/>
      <dgm:spPr>
        <a:xfrm>
          <a:off x="2626785" y="375493"/>
          <a:ext cx="1750226" cy="1630727"/>
        </a:xfrm>
        <a:solidFill>
          <a:srgbClr val="E9E3DC">
            <a:alpha val="90000"/>
          </a:srgbClr>
        </a:solidFill>
      </dgm:spPr>
      <dgm:t>
        <a:bodyPr/>
        <a:lstStyle/>
        <a:p>
          <a:pPr marL="72000" marR="0" indent="-72000" defTabSz="914400" eaLnBrk="1" fontAlgn="auto" latinLnBrk="0" hangingPunct="1">
            <a:lnSpc>
              <a:spcPct val="100000"/>
            </a:lnSpc>
            <a:spcBef>
              <a:spcPts val="0"/>
            </a:spcBef>
            <a:spcAft>
              <a:spcPts val="0"/>
            </a:spcAft>
            <a:buClrTx/>
            <a:buSzTx/>
            <a:buFontTx/>
            <a:buNone/>
            <a:tabLst/>
            <a:defRPr/>
          </a:pPr>
          <a:r>
            <a:rPr lang="en-AU" sz="1100" dirty="0" smtClean="0">
              <a:solidFill>
                <a:srgbClr val="0067B1"/>
              </a:solidFill>
            </a:rPr>
            <a:t>Local industry groups</a:t>
          </a:r>
        </a:p>
      </dgm:t>
    </dgm:pt>
    <dgm:pt modelId="{F7E50599-718A-4571-B9ED-0CB9421A0869}" type="parTrans" cxnId="{7654592E-7A12-4E7C-A6EF-6BEDF6BDCCE8}">
      <dgm:prSet/>
      <dgm:spPr/>
      <dgm:t>
        <a:bodyPr/>
        <a:lstStyle/>
        <a:p>
          <a:endParaRPr lang="en-AU"/>
        </a:p>
      </dgm:t>
    </dgm:pt>
    <dgm:pt modelId="{A6D0D6AD-9168-4FDE-A09B-6DA5DC585086}" type="sibTrans" cxnId="{7654592E-7A12-4E7C-A6EF-6BEDF6BDCCE8}">
      <dgm:prSet/>
      <dgm:spPr/>
      <dgm:t>
        <a:bodyPr/>
        <a:lstStyle/>
        <a:p>
          <a:endParaRPr lang="en-AU"/>
        </a:p>
      </dgm:t>
    </dgm:pt>
    <dgm:pt modelId="{C42EEA88-61DF-4105-A42B-B19B5BA2F296}">
      <dgm:prSet phldrT="[Text]"/>
      <dgm:spPr>
        <a:xfrm>
          <a:off x="5014451" y="375493"/>
          <a:ext cx="1750226" cy="1630727"/>
        </a:xfrm>
      </dgm:spPr>
      <dgm:t>
        <a:bodyPr/>
        <a:lstStyle/>
        <a:p>
          <a:pPr marL="72000" indent="-72000"/>
          <a:r>
            <a:rPr lang="en-AU" sz="1100" dirty="0">
              <a:solidFill>
                <a:srgbClr val="0067B1"/>
              </a:solidFill>
            </a:rPr>
            <a:t>Community Committees</a:t>
          </a:r>
        </a:p>
      </dgm:t>
    </dgm:pt>
    <dgm:pt modelId="{DDD33270-B856-49EA-8C70-B58C51DF3037}" type="parTrans" cxnId="{F9DA70DA-0588-4304-8A5B-06223BE67902}">
      <dgm:prSet/>
      <dgm:spPr/>
      <dgm:t>
        <a:bodyPr/>
        <a:lstStyle/>
        <a:p>
          <a:endParaRPr lang="en-AU"/>
        </a:p>
      </dgm:t>
    </dgm:pt>
    <dgm:pt modelId="{A68B3CE6-DA24-49CC-A87C-60AE74A5394A}" type="sibTrans" cxnId="{F9DA70DA-0588-4304-8A5B-06223BE67902}">
      <dgm:prSet/>
      <dgm:spPr/>
      <dgm:t>
        <a:bodyPr/>
        <a:lstStyle/>
        <a:p>
          <a:endParaRPr lang="en-AU"/>
        </a:p>
      </dgm:t>
    </dgm:pt>
    <dgm:pt modelId="{09E8B576-6EA7-4631-A583-B05F48C80B70}">
      <dgm:prSet/>
      <dgm:spPr/>
      <dgm:t>
        <a:bodyPr/>
        <a:lstStyle/>
        <a:p>
          <a:r>
            <a:rPr lang="en-AU" dirty="0">
              <a:solidFill>
                <a:srgbClr val="0067B1"/>
              </a:solidFill>
            </a:rPr>
            <a:t>Master Plan for Recycled Water Storage in the Northern Adelaide Plains</a:t>
          </a:r>
        </a:p>
      </dgm:t>
    </dgm:pt>
    <dgm:pt modelId="{FBE1B2B8-023B-4995-A451-05483481E74E}" type="parTrans" cxnId="{8062B543-E2EF-4E7F-B817-83AF03420E2C}">
      <dgm:prSet/>
      <dgm:spPr/>
      <dgm:t>
        <a:bodyPr/>
        <a:lstStyle/>
        <a:p>
          <a:endParaRPr lang="en-AU"/>
        </a:p>
      </dgm:t>
    </dgm:pt>
    <dgm:pt modelId="{8AF3DF65-5257-4272-B0B4-24BDE3662CEE}" type="sibTrans" cxnId="{8062B543-E2EF-4E7F-B817-83AF03420E2C}">
      <dgm:prSet/>
      <dgm:spPr/>
      <dgm:t>
        <a:bodyPr/>
        <a:lstStyle/>
        <a:p>
          <a:endParaRPr lang="en-AU"/>
        </a:p>
      </dgm:t>
    </dgm:pt>
    <dgm:pt modelId="{F095C352-C8C5-423E-A3CA-2DB5A3BD4525}">
      <dgm:prSet phldrT="[Text]"/>
      <dgm:spPr>
        <a:xfrm>
          <a:off x="5014451" y="375493"/>
          <a:ext cx="1750226" cy="1630727"/>
        </a:xfrm>
      </dgm:spPr>
      <dgm:t>
        <a:bodyPr/>
        <a:lstStyle/>
        <a:p>
          <a:pPr marL="72000" indent="-72000"/>
          <a:r>
            <a:rPr lang="en-AU" sz="1100" dirty="0">
              <a:solidFill>
                <a:srgbClr val="0067B1"/>
              </a:solidFill>
            </a:rPr>
            <a:t>One-on-one discussions</a:t>
          </a:r>
        </a:p>
      </dgm:t>
    </dgm:pt>
    <dgm:pt modelId="{18CD0ADC-6E7F-4433-ACAC-75D07BC7A011}" type="parTrans" cxnId="{13B9E7E9-8D93-4623-90D4-691D9291DC1E}">
      <dgm:prSet/>
      <dgm:spPr/>
      <dgm:t>
        <a:bodyPr/>
        <a:lstStyle/>
        <a:p>
          <a:endParaRPr lang="en-AU"/>
        </a:p>
      </dgm:t>
    </dgm:pt>
    <dgm:pt modelId="{B5D7B2C3-166C-4112-8E16-9339E284E1C6}" type="sibTrans" cxnId="{13B9E7E9-8D93-4623-90D4-691D9291DC1E}">
      <dgm:prSet/>
      <dgm:spPr/>
      <dgm:t>
        <a:bodyPr/>
        <a:lstStyle/>
        <a:p>
          <a:endParaRPr lang="en-AU"/>
        </a:p>
      </dgm:t>
    </dgm:pt>
    <dgm:pt modelId="{1D478465-C7F1-49A2-919F-C2A5270446A0}">
      <dgm:prSet phldrT="[Text]"/>
      <dgm:spPr>
        <a:xfrm>
          <a:off x="5014451" y="375493"/>
          <a:ext cx="1750226" cy="1630727"/>
        </a:xfrm>
      </dgm:spPr>
      <dgm:t>
        <a:bodyPr/>
        <a:lstStyle/>
        <a:p>
          <a:pPr marL="72000" indent="-72000"/>
          <a:r>
            <a:rPr lang="en-AU" sz="1100" dirty="0">
              <a:solidFill>
                <a:srgbClr val="0067B1"/>
              </a:solidFill>
            </a:rPr>
            <a:t>Site visits</a:t>
          </a:r>
        </a:p>
      </dgm:t>
    </dgm:pt>
    <dgm:pt modelId="{08A7E39D-3CCC-4E38-8495-37FE93C58351}" type="parTrans" cxnId="{358DC37E-894C-44EC-B784-3074C8FA2672}">
      <dgm:prSet/>
      <dgm:spPr/>
      <dgm:t>
        <a:bodyPr/>
        <a:lstStyle/>
        <a:p>
          <a:endParaRPr lang="en-AU"/>
        </a:p>
      </dgm:t>
    </dgm:pt>
    <dgm:pt modelId="{EF68019B-0E22-4737-8A67-19772FCD0CBB}" type="sibTrans" cxnId="{358DC37E-894C-44EC-B784-3074C8FA2672}">
      <dgm:prSet/>
      <dgm:spPr/>
      <dgm:t>
        <a:bodyPr/>
        <a:lstStyle/>
        <a:p>
          <a:endParaRPr lang="en-AU"/>
        </a:p>
      </dgm:t>
    </dgm:pt>
    <dgm:pt modelId="{3096D8EF-3BE1-4A32-8114-7564B4ACF24F}">
      <dgm:prSet phldrT="[Text]" custT="1"/>
      <dgm:spPr>
        <a:xfrm>
          <a:off x="5014451" y="375493"/>
          <a:ext cx="1750226" cy="1630727"/>
        </a:xfrm>
      </dgm:spPr>
      <dgm:t>
        <a:bodyPr/>
        <a:lstStyle/>
        <a:p>
          <a:pPr marL="72000" indent="-72000"/>
          <a:r>
            <a:rPr lang="en-AU" sz="1100" b="1" dirty="0" smtClean="0">
              <a:solidFill>
                <a:srgbClr val="F78E1E"/>
              </a:solidFill>
            </a:rPr>
            <a:t> </a:t>
          </a:r>
          <a:r>
            <a:rPr lang="en-AU" sz="1400" b="1" dirty="0" smtClean="0">
              <a:solidFill>
                <a:srgbClr val="F78E1E"/>
              </a:solidFill>
            </a:rPr>
            <a:t>WE ARE HERE</a:t>
          </a:r>
          <a:endParaRPr lang="en-AU" sz="1100" dirty="0">
            <a:solidFill>
              <a:srgbClr val="F78E1E"/>
            </a:solidFill>
          </a:endParaRPr>
        </a:p>
      </dgm:t>
    </dgm:pt>
    <dgm:pt modelId="{434AD547-7C53-4C00-BD30-E4EB5369DAE7}" type="parTrans" cxnId="{460E12D4-2FBC-454C-B0E5-D221B88FB290}">
      <dgm:prSet/>
      <dgm:spPr/>
      <dgm:t>
        <a:bodyPr/>
        <a:lstStyle/>
        <a:p>
          <a:endParaRPr lang="en-AU"/>
        </a:p>
      </dgm:t>
    </dgm:pt>
    <dgm:pt modelId="{E975CEB8-EF1C-4010-8302-C32851DAADE4}" type="sibTrans" cxnId="{460E12D4-2FBC-454C-B0E5-D221B88FB290}">
      <dgm:prSet/>
      <dgm:spPr/>
      <dgm:t>
        <a:bodyPr/>
        <a:lstStyle/>
        <a:p>
          <a:endParaRPr lang="en-AU"/>
        </a:p>
      </dgm:t>
    </dgm:pt>
    <dgm:pt modelId="{C6121A2C-27E4-44AA-9131-505C3C8DC6EF}">
      <dgm:prSet phldrT="[Text]"/>
      <dgm:spPr>
        <a:xfrm>
          <a:off x="5014451" y="375493"/>
          <a:ext cx="1750226" cy="1630727"/>
        </a:xfrm>
      </dgm:spPr>
      <dgm:t>
        <a:bodyPr/>
        <a:lstStyle/>
        <a:p>
          <a:pPr marL="72000" indent="-72000"/>
          <a:r>
            <a:rPr lang="en-AU" sz="1100" dirty="0" smtClean="0">
              <a:solidFill>
                <a:srgbClr val="0067B1"/>
              </a:solidFill>
            </a:rPr>
            <a:t>Community updates</a:t>
          </a:r>
          <a:endParaRPr lang="en-AU" sz="1100" dirty="0">
            <a:solidFill>
              <a:srgbClr val="0067B1"/>
            </a:solidFill>
          </a:endParaRPr>
        </a:p>
      </dgm:t>
    </dgm:pt>
    <dgm:pt modelId="{6542F826-EAD2-4979-93B7-01FCB180D1D1}" type="parTrans" cxnId="{8B00A6CA-6D3F-47A3-BA3F-5576D677DBC7}">
      <dgm:prSet/>
      <dgm:spPr/>
      <dgm:t>
        <a:bodyPr/>
        <a:lstStyle/>
        <a:p>
          <a:endParaRPr lang="en-AU"/>
        </a:p>
      </dgm:t>
    </dgm:pt>
    <dgm:pt modelId="{7FC795C7-7D50-4723-9796-95ABD4432769}" type="sibTrans" cxnId="{8B00A6CA-6D3F-47A3-BA3F-5576D677DBC7}">
      <dgm:prSet/>
      <dgm:spPr/>
      <dgm:t>
        <a:bodyPr/>
        <a:lstStyle/>
        <a:p>
          <a:endParaRPr lang="en-AU"/>
        </a:p>
      </dgm:t>
    </dgm:pt>
    <dgm:pt modelId="{668B191A-EF51-4059-8A48-B28958FDDCAB}">
      <dgm:prSet phldrT="[Text]"/>
      <dgm:spPr>
        <a:xfrm>
          <a:off x="5014451" y="375493"/>
          <a:ext cx="1750226" cy="1630727"/>
        </a:xfrm>
      </dgm:spPr>
      <dgm:t>
        <a:bodyPr/>
        <a:lstStyle/>
        <a:p>
          <a:pPr marL="72000" indent="-72000"/>
          <a:r>
            <a:rPr lang="en-AU" sz="1100" dirty="0" smtClean="0">
              <a:solidFill>
                <a:srgbClr val="0067B1"/>
              </a:solidFill>
            </a:rPr>
            <a:t>Industry EOI </a:t>
          </a:r>
          <a:endParaRPr lang="en-AU" sz="1100" dirty="0">
            <a:solidFill>
              <a:srgbClr val="0067B1"/>
            </a:solidFill>
          </a:endParaRPr>
        </a:p>
      </dgm:t>
    </dgm:pt>
    <dgm:pt modelId="{F36E9875-117B-415A-AE05-03B1140DE9ED}" type="parTrans" cxnId="{D36DA8B2-8A52-40C5-96B4-1617860478EB}">
      <dgm:prSet/>
      <dgm:spPr/>
      <dgm:t>
        <a:bodyPr/>
        <a:lstStyle/>
        <a:p>
          <a:endParaRPr lang="en-AU"/>
        </a:p>
      </dgm:t>
    </dgm:pt>
    <dgm:pt modelId="{282773A0-95CF-4ACE-AE84-C61754F179C3}" type="sibTrans" cxnId="{D36DA8B2-8A52-40C5-96B4-1617860478EB}">
      <dgm:prSet/>
      <dgm:spPr/>
      <dgm:t>
        <a:bodyPr/>
        <a:lstStyle/>
        <a:p>
          <a:endParaRPr lang="en-AU"/>
        </a:p>
      </dgm:t>
    </dgm:pt>
    <dgm:pt modelId="{07F615F0-8DEB-4CEF-8680-A2BEB8C2C884}" type="pres">
      <dgm:prSet presAssocID="{EE0A274B-D86B-4433-9D01-C2F456FD260B}" presName="linearFlow" presStyleCnt="0">
        <dgm:presLayoutVars>
          <dgm:dir/>
          <dgm:animLvl val="lvl"/>
          <dgm:resizeHandles val="exact"/>
        </dgm:presLayoutVars>
      </dgm:prSet>
      <dgm:spPr/>
      <dgm:t>
        <a:bodyPr/>
        <a:lstStyle/>
        <a:p>
          <a:endParaRPr lang="en-AU"/>
        </a:p>
      </dgm:t>
    </dgm:pt>
    <dgm:pt modelId="{AD4EA6C3-B4E5-4624-A7C2-DF18FC2A27F3}" type="pres">
      <dgm:prSet presAssocID="{671E442E-F994-4B18-8066-7049FFB51CA5}" presName="composite" presStyleCnt="0"/>
      <dgm:spPr/>
      <dgm:t>
        <a:bodyPr/>
        <a:lstStyle/>
        <a:p>
          <a:endParaRPr lang="en-AU"/>
        </a:p>
      </dgm:t>
    </dgm:pt>
    <dgm:pt modelId="{34F1DF73-D4CD-4004-A5AC-99D162BB2173}" type="pres">
      <dgm:prSet presAssocID="{671E442E-F994-4B18-8066-7049FFB51CA5}" presName="parTx" presStyleLbl="node1" presStyleIdx="0" presStyleCnt="4">
        <dgm:presLayoutVars>
          <dgm:chMax val="0"/>
          <dgm:chPref val="0"/>
          <dgm:bulletEnabled val="1"/>
        </dgm:presLayoutVars>
      </dgm:prSet>
      <dgm:spPr/>
      <dgm:t>
        <a:bodyPr/>
        <a:lstStyle/>
        <a:p>
          <a:endParaRPr lang="en-AU"/>
        </a:p>
      </dgm:t>
    </dgm:pt>
    <dgm:pt modelId="{23ED842C-A7F8-4713-82DB-5FFCEDBA5443}" type="pres">
      <dgm:prSet presAssocID="{671E442E-F994-4B18-8066-7049FFB51CA5}" presName="parSh" presStyleLbl="node1" presStyleIdx="0" presStyleCnt="4"/>
      <dgm:spPr/>
      <dgm:t>
        <a:bodyPr/>
        <a:lstStyle/>
        <a:p>
          <a:endParaRPr lang="en-AU"/>
        </a:p>
      </dgm:t>
    </dgm:pt>
    <dgm:pt modelId="{0E9706D4-A01A-4D83-9E6F-B504F31BD503}" type="pres">
      <dgm:prSet presAssocID="{671E442E-F994-4B18-8066-7049FFB51CA5}" presName="desTx" presStyleLbl="fgAcc1" presStyleIdx="0" presStyleCnt="4">
        <dgm:presLayoutVars>
          <dgm:bulletEnabled val="1"/>
        </dgm:presLayoutVars>
      </dgm:prSet>
      <dgm:spPr/>
      <dgm:t>
        <a:bodyPr/>
        <a:lstStyle/>
        <a:p>
          <a:endParaRPr lang="en-AU"/>
        </a:p>
      </dgm:t>
    </dgm:pt>
    <dgm:pt modelId="{ACC3F84D-804B-4A0B-B185-1C1A3441678E}" type="pres">
      <dgm:prSet presAssocID="{BBC16CC5-F84D-45BF-B465-7EFCC6729A6B}" presName="sibTrans" presStyleLbl="sibTrans2D1" presStyleIdx="0" presStyleCnt="3"/>
      <dgm:spPr/>
      <dgm:t>
        <a:bodyPr/>
        <a:lstStyle/>
        <a:p>
          <a:endParaRPr lang="en-AU"/>
        </a:p>
      </dgm:t>
    </dgm:pt>
    <dgm:pt modelId="{635B83A1-2858-4F3E-A34A-0A7E5A1FFEEC}" type="pres">
      <dgm:prSet presAssocID="{BBC16CC5-F84D-45BF-B465-7EFCC6729A6B}" presName="connTx" presStyleLbl="sibTrans2D1" presStyleIdx="0" presStyleCnt="3"/>
      <dgm:spPr/>
      <dgm:t>
        <a:bodyPr/>
        <a:lstStyle/>
        <a:p>
          <a:endParaRPr lang="en-AU"/>
        </a:p>
      </dgm:t>
    </dgm:pt>
    <dgm:pt modelId="{AFA4556C-3A6D-4AB7-B6AD-468E9FFC400F}" type="pres">
      <dgm:prSet presAssocID="{E846DB98-FE81-4B73-B0E2-94BEC1A69DBD}" presName="composite" presStyleCnt="0"/>
      <dgm:spPr/>
      <dgm:t>
        <a:bodyPr/>
        <a:lstStyle/>
        <a:p>
          <a:endParaRPr lang="en-AU"/>
        </a:p>
      </dgm:t>
    </dgm:pt>
    <dgm:pt modelId="{DD2EBF5C-64DB-4DAB-9BDB-03958AEE49DE}" type="pres">
      <dgm:prSet presAssocID="{E846DB98-FE81-4B73-B0E2-94BEC1A69DBD}" presName="parTx" presStyleLbl="node1" presStyleIdx="0" presStyleCnt="4">
        <dgm:presLayoutVars>
          <dgm:chMax val="0"/>
          <dgm:chPref val="0"/>
          <dgm:bulletEnabled val="1"/>
        </dgm:presLayoutVars>
      </dgm:prSet>
      <dgm:spPr/>
      <dgm:t>
        <a:bodyPr/>
        <a:lstStyle/>
        <a:p>
          <a:endParaRPr lang="en-AU"/>
        </a:p>
      </dgm:t>
    </dgm:pt>
    <dgm:pt modelId="{C83FA0A0-E602-4252-9C90-6A089555AD4A}" type="pres">
      <dgm:prSet presAssocID="{E846DB98-FE81-4B73-B0E2-94BEC1A69DBD}" presName="parSh" presStyleLbl="node1" presStyleIdx="1" presStyleCnt="4"/>
      <dgm:spPr/>
      <dgm:t>
        <a:bodyPr/>
        <a:lstStyle/>
        <a:p>
          <a:endParaRPr lang="en-AU"/>
        </a:p>
      </dgm:t>
    </dgm:pt>
    <dgm:pt modelId="{248203BE-0750-4F4D-9747-C0A66581DF6E}" type="pres">
      <dgm:prSet presAssocID="{E846DB98-FE81-4B73-B0E2-94BEC1A69DBD}" presName="desTx" presStyleLbl="fgAcc1" presStyleIdx="1" presStyleCnt="4">
        <dgm:presLayoutVars>
          <dgm:bulletEnabled val="1"/>
        </dgm:presLayoutVars>
      </dgm:prSet>
      <dgm:spPr/>
      <dgm:t>
        <a:bodyPr/>
        <a:lstStyle/>
        <a:p>
          <a:endParaRPr lang="en-AU"/>
        </a:p>
      </dgm:t>
    </dgm:pt>
    <dgm:pt modelId="{A059DE65-F2D9-4819-A23B-A3FE3C4873B4}" type="pres">
      <dgm:prSet presAssocID="{FE074B17-EB8C-4F7D-8F80-13A1E1726DC3}" presName="sibTrans" presStyleLbl="sibTrans2D1" presStyleIdx="1" presStyleCnt="3"/>
      <dgm:spPr/>
      <dgm:t>
        <a:bodyPr/>
        <a:lstStyle/>
        <a:p>
          <a:endParaRPr lang="en-AU"/>
        </a:p>
      </dgm:t>
    </dgm:pt>
    <dgm:pt modelId="{380D61F7-148B-48BF-BC16-DAFDA67955FF}" type="pres">
      <dgm:prSet presAssocID="{FE074B17-EB8C-4F7D-8F80-13A1E1726DC3}" presName="connTx" presStyleLbl="sibTrans2D1" presStyleIdx="1" presStyleCnt="3"/>
      <dgm:spPr/>
      <dgm:t>
        <a:bodyPr/>
        <a:lstStyle/>
        <a:p>
          <a:endParaRPr lang="en-AU"/>
        </a:p>
      </dgm:t>
    </dgm:pt>
    <dgm:pt modelId="{C373F109-719B-4DEA-9CB9-DD4D056C95D9}" type="pres">
      <dgm:prSet presAssocID="{D4A4119D-C423-4863-A604-E0D8DF49F114}" presName="composite" presStyleCnt="0"/>
      <dgm:spPr/>
      <dgm:t>
        <a:bodyPr/>
        <a:lstStyle/>
        <a:p>
          <a:endParaRPr lang="en-AU"/>
        </a:p>
      </dgm:t>
    </dgm:pt>
    <dgm:pt modelId="{FFFB8AE9-4D4C-48D4-B117-C069F4CB1238}" type="pres">
      <dgm:prSet presAssocID="{D4A4119D-C423-4863-A604-E0D8DF49F114}" presName="parTx" presStyleLbl="node1" presStyleIdx="1" presStyleCnt="4">
        <dgm:presLayoutVars>
          <dgm:chMax val="0"/>
          <dgm:chPref val="0"/>
          <dgm:bulletEnabled val="1"/>
        </dgm:presLayoutVars>
      </dgm:prSet>
      <dgm:spPr/>
      <dgm:t>
        <a:bodyPr/>
        <a:lstStyle/>
        <a:p>
          <a:endParaRPr lang="en-AU"/>
        </a:p>
      </dgm:t>
    </dgm:pt>
    <dgm:pt modelId="{3E63CBC7-6F22-4FD5-A1A4-551C1D1D5D71}" type="pres">
      <dgm:prSet presAssocID="{D4A4119D-C423-4863-A604-E0D8DF49F114}" presName="parSh" presStyleLbl="node1" presStyleIdx="2" presStyleCnt="4"/>
      <dgm:spPr/>
      <dgm:t>
        <a:bodyPr/>
        <a:lstStyle/>
        <a:p>
          <a:endParaRPr lang="en-AU"/>
        </a:p>
      </dgm:t>
    </dgm:pt>
    <dgm:pt modelId="{A8B722DB-2BAF-40B6-A71B-7AA13B2680DA}" type="pres">
      <dgm:prSet presAssocID="{D4A4119D-C423-4863-A604-E0D8DF49F114}" presName="desTx" presStyleLbl="fgAcc1" presStyleIdx="2" presStyleCnt="4">
        <dgm:presLayoutVars>
          <dgm:bulletEnabled val="1"/>
        </dgm:presLayoutVars>
      </dgm:prSet>
      <dgm:spPr/>
      <dgm:t>
        <a:bodyPr/>
        <a:lstStyle/>
        <a:p>
          <a:endParaRPr lang="en-AU"/>
        </a:p>
      </dgm:t>
    </dgm:pt>
    <dgm:pt modelId="{83396047-5C61-486B-9DCE-9337E3463D42}" type="pres">
      <dgm:prSet presAssocID="{E7274BE0-E210-438F-B404-F59C66057BE3}" presName="sibTrans" presStyleLbl="sibTrans2D1" presStyleIdx="2" presStyleCnt="3"/>
      <dgm:spPr/>
      <dgm:t>
        <a:bodyPr/>
        <a:lstStyle/>
        <a:p>
          <a:endParaRPr lang="en-AU"/>
        </a:p>
      </dgm:t>
    </dgm:pt>
    <dgm:pt modelId="{3F18FE92-CC62-4734-8663-72788C992312}" type="pres">
      <dgm:prSet presAssocID="{E7274BE0-E210-438F-B404-F59C66057BE3}" presName="connTx" presStyleLbl="sibTrans2D1" presStyleIdx="2" presStyleCnt="3"/>
      <dgm:spPr/>
      <dgm:t>
        <a:bodyPr/>
        <a:lstStyle/>
        <a:p>
          <a:endParaRPr lang="en-AU"/>
        </a:p>
      </dgm:t>
    </dgm:pt>
    <dgm:pt modelId="{1A2781DB-2CA4-48D3-8FA9-5DD80D3102EF}" type="pres">
      <dgm:prSet presAssocID="{0AB11F61-929C-4CE8-B055-FDF3A9FC6F1C}" presName="composite" presStyleCnt="0"/>
      <dgm:spPr/>
      <dgm:t>
        <a:bodyPr/>
        <a:lstStyle/>
        <a:p>
          <a:endParaRPr lang="en-AU"/>
        </a:p>
      </dgm:t>
    </dgm:pt>
    <dgm:pt modelId="{B7310DD1-6991-4EB0-9CC9-D683887C035D}" type="pres">
      <dgm:prSet presAssocID="{0AB11F61-929C-4CE8-B055-FDF3A9FC6F1C}" presName="parTx" presStyleLbl="node1" presStyleIdx="2" presStyleCnt="4" custScaleX="90909" custScaleY="90909" custLinFactNeighborX="-15792">
        <dgm:presLayoutVars>
          <dgm:chMax val="0"/>
          <dgm:chPref val="0"/>
          <dgm:bulletEnabled val="1"/>
        </dgm:presLayoutVars>
      </dgm:prSet>
      <dgm:spPr/>
      <dgm:t>
        <a:bodyPr/>
        <a:lstStyle/>
        <a:p>
          <a:endParaRPr lang="en-AU"/>
        </a:p>
      </dgm:t>
    </dgm:pt>
    <dgm:pt modelId="{055AFD8A-C5A1-441F-930E-09B1FEF86692}" type="pres">
      <dgm:prSet presAssocID="{0AB11F61-929C-4CE8-B055-FDF3A9FC6F1C}" presName="parSh" presStyleLbl="node1" presStyleIdx="3" presStyleCnt="4"/>
      <dgm:spPr/>
      <dgm:t>
        <a:bodyPr/>
        <a:lstStyle/>
        <a:p>
          <a:endParaRPr lang="en-AU"/>
        </a:p>
      </dgm:t>
    </dgm:pt>
    <dgm:pt modelId="{0D1FCA98-B223-41DF-8F63-2A126884197D}" type="pres">
      <dgm:prSet presAssocID="{0AB11F61-929C-4CE8-B055-FDF3A9FC6F1C}" presName="desTx" presStyleLbl="fgAcc1" presStyleIdx="3" presStyleCnt="4">
        <dgm:presLayoutVars>
          <dgm:bulletEnabled val="1"/>
        </dgm:presLayoutVars>
      </dgm:prSet>
      <dgm:spPr/>
      <dgm:t>
        <a:bodyPr/>
        <a:lstStyle/>
        <a:p>
          <a:endParaRPr lang="en-AU"/>
        </a:p>
      </dgm:t>
    </dgm:pt>
  </dgm:ptLst>
  <dgm:cxnLst>
    <dgm:cxn modelId="{7F2D39A5-6423-4167-8E63-D050224CB0CF}" type="presOf" srcId="{FE074B17-EB8C-4F7D-8F80-13A1E1726DC3}" destId="{380D61F7-148B-48BF-BC16-DAFDA67955FF}" srcOrd="1" destOrd="0" presId="urn:microsoft.com/office/officeart/2005/8/layout/process3"/>
    <dgm:cxn modelId="{4CB5F6F0-68F8-4AB3-94E3-4CB255049AA2}" type="presOf" srcId="{FE074B17-EB8C-4F7D-8F80-13A1E1726DC3}" destId="{A059DE65-F2D9-4819-A23B-A3FE3C4873B4}" srcOrd="0" destOrd="0" presId="urn:microsoft.com/office/officeart/2005/8/layout/process3"/>
    <dgm:cxn modelId="{75DC484E-EFD5-45C3-81A7-C4B01FBB24CC}" type="presOf" srcId="{44D7BEEC-0865-46B6-8142-6FE43D213822}" destId="{248203BE-0750-4F4D-9747-C0A66581DF6E}" srcOrd="0" destOrd="3" presId="urn:microsoft.com/office/officeart/2005/8/layout/process3"/>
    <dgm:cxn modelId="{C5A43FAA-E60B-46EC-8227-9B200B509726}" type="presOf" srcId="{671E442E-F994-4B18-8066-7049FFB51CA5}" destId="{34F1DF73-D4CD-4004-A5AC-99D162BB2173}" srcOrd="0" destOrd="0" presId="urn:microsoft.com/office/officeart/2005/8/layout/process3"/>
    <dgm:cxn modelId="{358DC37E-894C-44EC-B784-3074C8FA2672}" srcId="{D4A4119D-C423-4863-A604-E0D8DF49F114}" destId="{1D478465-C7F1-49A2-919F-C2A5270446A0}" srcOrd="4" destOrd="0" parTransId="{08A7E39D-3CCC-4E38-8495-37FE93C58351}" sibTransId="{EF68019B-0E22-4737-8A67-19772FCD0CBB}"/>
    <dgm:cxn modelId="{CBBF11DE-FAE0-4563-B4DE-5439CC44005D}" type="presOf" srcId="{E86B05DA-0CF6-4901-BA7C-4D93C938FABA}" destId="{248203BE-0750-4F4D-9747-C0A66581DF6E}" srcOrd="0" destOrd="1" presId="urn:microsoft.com/office/officeart/2005/8/layout/process3"/>
    <dgm:cxn modelId="{D7386342-5C2F-4866-8B4C-B555DB16D4A1}" type="presOf" srcId="{E846DB98-FE81-4B73-B0E2-94BEC1A69DBD}" destId="{C83FA0A0-E602-4252-9C90-6A089555AD4A}" srcOrd="1" destOrd="0" presId="urn:microsoft.com/office/officeart/2005/8/layout/process3"/>
    <dgm:cxn modelId="{D264AB6E-0831-4746-AF77-D59802DD6AAE}" srcId="{EE0A274B-D86B-4433-9D01-C2F456FD260B}" destId="{E846DB98-FE81-4B73-B0E2-94BEC1A69DBD}" srcOrd="1" destOrd="0" parTransId="{C511119C-FA07-4A2A-B5AE-B84EA133E00B}" sibTransId="{FE074B17-EB8C-4F7D-8F80-13A1E1726DC3}"/>
    <dgm:cxn modelId="{F55CF9D3-9DEA-4B3C-9E46-197A3B7D3924}" type="presOf" srcId="{671E442E-F994-4B18-8066-7049FFB51CA5}" destId="{23ED842C-A7F8-4713-82DB-5FFCEDBA5443}" srcOrd="1" destOrd="0" presId="urn:microsoft.com/office/officeart/2005/8/layout/process3"/>
    <dgm:cxn modelId="{3CE94942-D6D6-4A7F-98D0-7B7C548FA553}" type="presOf" srcId="{DDCFAC0B-248C-44B7-9619-F7BD2FDE1DB5}" destId="{0E9706D4-A01A-4D83-9E6F-B504F31BD503}" srcOrd="0" destOrd="0" presId="urn:microsoft.com/office/officeart/2005/8/layout/process3"/>
    <dgm:cxn modelId="{8B571676-A35D-4B23-BCBB-3ED8FEBBE35F}" type="presOf" srcId="{EF2D5D7F-E083-4F57-83FB-A77841E5B8D8}" destId="{248203BE-0750-4F4D-9747-C0A66581DF6E}" srcOrd="0" destOrd="0" presId="urn:microsoft.com/office/officeart/2005/8/layout/process3"/>
    <dgm:cxn modelId="{76E4E20F-F660-41AD-AAD9-E2A0CA45264E}" type="presOf" srcId="{09E8B576-6EA7-4631-A583-B05F48C80B70}" destId="{0D1FCA98-B223-41DF-8F63-2A126884197D}" srcOrd="0" destOrd="0" presId="urn:microsoft.com/office/officeart/2005/8/layout/process3"/>
    <dgm:cxn modelId="{290B056E-E3F1-4233-BF81-7B73DF2504F9}" type="presOf" srcId="{C42EEA88-61DF-4105-A42B-B19B5BA2F296}" destId="{A8B722DB-2BAF-40B6-A71B-7AA13B2680DA}" srcOrd="0" destOrd="2" presId="urn:microsoft.com/office/officeart/2005/8/layout/process3"/>
    <dgm:cxn modelId="{8B00A6CA-6D3F-47A3-BA3F-5576D677DBC7}" srcId="{D4A4119D-C423-4863-A604-E0D8DF49F114}" destId="{C6121A2C-27E4-44AA-9131-505C3C8DC6EF}" srcOrd="5" destOrd="0" parTransId="{6542F826-EAD2-4979-93B7-01FCB180D1D1}" sibTransId="{7FC795C7-7D50-4723-9796-95ABD4432769}"/>
    <dgm:cxn modelId="{BB5D94DD-6A2F-4103-B000-2008893DD7F9}" srcId="{E846DB98-FE81-4B73-B0E2-94BEC1A69DBD}" destId="{E86B05DA-0CF6-4901-BA7C-4D93C938FABA}" srcOrd="1" destOrd="0" parTransId="{28C19267-40F7-42B1-A6CE-8F34F1F2AA98}" sibTransId="{C096E73E-A95A-4DF2-B99C-5C5F9D636F10}"/>
    <dgm:cxn modelId="{F138E283-C811-47BC-94A5-451FA815458E}" type="presOf" srcId="{0AB11F61-929C-4CE8-B055-FDF3A9FC6F1C}" destId="{055AFD8A-C5A1-441F-930E-09B1FEF86692}" srcOrd="1" destOrd="0" presId="urn:microsoft.com/office/officeart/2005/8/layout/process3"/>
    <dgm:cxn modelId="{FB85DC72-2938-4754-A5C2-47B402E0E027}" srcId="{D4A4119D-C423-4863-A604-E0D8DF49F114}" destId="{DC4CF4A3-E405-4EFC-89C8-BCBDB877A15E}" srcOrd="0" destOrd="0" parTransId="{EBAD495B-EAA6-472A-94BF-2CCE075C250E}" sibTransId="{51448BFB-1305-4A2E-A166-20B5C30F9CD7}"/>
    <dgm:cxn modelId="{A08AB815-D339-4D58-B9DE-3135E3D7139F}" type="presOf" srcId="{3096D8EF-3BE1-4A32-8114-7564B4ACF24F}" destId="{A8B722DB-2BAF-40B6-A71B-7AA13B2680DA}" srcOrd="0" destOrd="1" presId="urn:microsoft.com/office/officeart/2005/8/layout/process3"/>
    <dgm:cxn modelId="{D72E51BE-4B30-4395-A23C-140322D4C3A6}" type="presOf" srcId="{E7274BE0-E210-438F-B404-F59C66057BE3}" destId="{83396047-5C61-486B-9DCE-9337E3463D42}" srcOrd="0" destOrd="0" presId="urn:microsoft.com/office/officeart/2005/8/layout/process3"/>
    <dgm:cxn modelId="{732A4828-F1CB-476D-969A-516D05CDF907}" type="presOf" srcId="{F095C352-C8C5-423E-A3CA-2DB5A3BD4525}" destId="{A8B722DB-2BAF-40B6-A71B-7AA13B2680DA}" srcOrd="0" destOrd="3" presId="urn:microsoft.com/office/officeart/2005/8/layout/process3"/>
    <dgm:cxn modelId="{F9DA70DA-0588-4304-8A5B-06223BE67902}" srcId="{D4A4119D-C423-4863-A604-E0D8DF49F114}" destId="{C42EEA88-61DF-4105-A42B-B19B5BA2F296}" srcOrd="2" destOrd="0" parTransId="{DDD33270-B856-49EA-8C70-B58C51DF3037}" sibTransId="{A68B3CE6-DA24-49CC-A87C-60AE74A5394A}"/>
    <dgm:cxn modelId="{D36DA8B2-8A52-40C5-96B4-1617860478EB}" srcId="{D4A4119D-C423-4863-A604-E0D8DF49F114}" destId="{668B191A-EF51-4059-8A48-B28958FDDCAB}" srcOrd="6" destOrd="0" parTransId="{F36E9875-117B-415A-AE05-03B1140DE9ED}" sibTransId="{282773A0-95CF-4ACE-AE84-C61754F179C3}"/>
    <dgm:cxn modelId="{BF0C673A-53D5-479A-B5CA-665A8F21C709}" type="presOf" srcId="{D4A4119D-C423-4863-A604-E0D8DF49F114}" destId="{FFFB8AE9-4D4C-48D4-B117-C069F4CB1238}" srcOrd="0" destOrd="0" presId="urn:microsoft.com/office/officeart/2005/8/layout/process3"/>
    <dgm:cxn modelId="{BC12D61F-91DB-41E8-A8F5-B1C972B07120}" type="presOf" srcId="{C6121A2C-27E4-44AA-9131-505C3C8DC6EF}" destId="{A8B722DB-2BAF-40B6-A71B-7AA13B2680DA}" srcOrd="0" destOrd="5" presId="urn:microsoft.com/office/officeart/2005/8/layout/process3"/>
    <dgm:cxn modelId="{CC0257FE-A39F-4E7B-A525-C0CE84765D39}" srcId="{EE0A274B-D86B-4433-9D01-C2F456FD260B}" destId="{D4A4119D-C423-4863-A604-E0D8DF49F114}" srcOrd="2" destOrd="0" parTransId="{C602BE0B-9EF5-43AE-BF28-C138728C7EAD}" sibTransId="{E7274BE0-E210-438F-B404-F59C66057BE3}"/>
    <dgm:cxn modelId="{F6FDC0CD-0916-4C61-AE72-D549A1792A9B}" srcId="{E846DB98-FE81-4B73-B0E2-94BEC1A69DBD}" destId="{CEDD4E4B-F355-4585-91C1-1AD729F3D605}" srcOrd="2" destOrd="0" parTransId="{E922EA68-6926-4594-AEF4-41F9693C976A}" sibTransId="{001832AB-E1CD-4ACD-A058-1586E586FD4D}"/>
    <dgm:cxn modelId="{3E09CEB4-FEB6-4040-89AE-B40B828F7636}" type="presOf" srcId="{0AB11F61-929C-4CE8-B055-FDF3A9FC6F1C}" destId="{B7310DD1-6991-4EB0-9CC9-D683887C035D}" srcOrd="0" destOrd="0" presId="urn:microsoft.com/office/officeart/2005/8/layout/process3"/>
    <dgm:cxn modelId="{C11F01B0-A707-4BAB-90F2-0E88A4BA9764}" type="presOf" srcId="{EE0A274B-D86B-4433-9D01-C2F456FD260B}" destId="{07F615F0-8DEB-4CEF-8680-A2BEB8C2C884}" srcOrd="0" destOrd="0" presId="urn:microsoft.com/office/officeart/2005/8/layout/process3"/>
    <dgm:cxn modelId="{98EA276B-7F4C-4CA0-9FA9-D08E669CCE1E}" srcId="{671E442E-F994-4B18-8066-7049FFB51CA5}" destId="{DDCFAC0B-248C-44B7-9619-F7BD2FDE1DB5}" srcOrd="0" destOrd="0" parTransId="{DA7DB4A9-4913-406E-9936-B2B439B46984}" sibTransId="{FB9C3F5F-AD00-4FC0-BD33-2E94A027F06D}"/>
    <dgm:cxn modelId="{13B9E7E9-8D93-4623-90D4-691D9291DC1E}" srcId="{D4A4119D-C423-4863-A604-E0D8DF49F114}" destId="{F095C352-C8C5-423E-A3CA-2DB5A3BD4525}" srcOrd="3" destOrd="0" parTransId="{18CD0ADC-6E7F-4433-ACAC-75D07BC7A011}" sibTransId="{B5D7B2C3-166C-4112-8E16-9339E284E1C6}"/>
    <dgm:cxn modelId="{5D8FD807-1522-4A25-9051-82CD0106A063}" srcId="{EE0A274B-D86B-4433-9D01-C2F456FD260B}" destId="{0AB11F61-929C-4CE8-B055-FDF3A9FC6F1C}" srcOrd="3" destOrd="0" parTransId="{369C791A-FA03-4C7B-A79A-E447D8C375B5}" sibTransId="{175CCD47-9B7D-49EF-8847-0A2D899B5ED9}"/>
    <dgm:cxn modelId="{7D7E0717-1D19-4E7A-AA57-1F8A0F9F3C3E}" srcId="{E846DB98-FE81-4B73-B0E2-94BEC1A69DBD}" destId="{EF2D5D7F-E083-4F57-83FB-A77841E5B8D8}" srcOrd="0" destOrd="0" parTransId="{D72DF0B5-A54C-4829-8C7E-50B7F9B6FCB1}" sibTransId="{3B7830E7-53AA-4284-B254-65D34BD3AB6C}"/>
    <dgm:cxn modelId="{76F0D8B3-EE7E-4BF9-91B2-0DF4CEF4BA95}" type="presOf" srcId="{668B191A-EF51-4059-8A48-B28958FDDCAB}" destId="{A8B722DB-2BAF-40B6-A71B-7AA13B2680DA}" srcOrd="0" destOrd="6" presId="urn:microsoft.com/office/officeart/2005/8/layout/process3"/>
    <dgm:cxn modelId="{460E12D4-2FBC-454C-B0E5-D221B88FB290}" srcId="{D4A4119D-C423-4863-A604-E0D8DF49F114}" destId="{3096D8EF-3BE1-4A32-8114-7564B4ACF24F}" srcOrd="1" destOrd="0" parTransId="{434AD547-7C53-4C00-BD30-E4EB5369DAE7}" sibTransId="{E975CEB8-EF1C-4010-8302-C32851DAADE4}"/>
    <dgm:cxn modelId="{FDBBF24F-7397-4009-AFAA-105696349F53}" type="presOf" srcId="{CEDD4E4B-F355-4585-91C1-1AD729F3D605}" destId="{248203BE-0750-4F4D-9747-C0A66581DF6E}" srcOrd="0" destOrd="2" presId="urn:microsoft.com/office/officeart/2005/8/layout/process3"/>
    <dgm:cxn modelId="{57519A72-68D0-4FF0-9E84-1239AC82B83A}" type="presOf" srcId="{E7274BE0-E210-438F-B404-F59C66057BE3}" destId="{3F18FE92-CC62-4734-8663-72788C992312}" srcOrd="1" destOrd="0" presId="urn:microsoft.com/office/officeart/2005/8/layout/process3"/>
    <dgm:cxn modelId="{7654592E-7A12-4E7C-A6EF-6BEDF6BDCCE8}" srcId="{E846DB98-FE81-4B73-B0E2-94BEC1A69DBD}" destId="{44D7BEEC-0865-46B6-8142-6FE43D213822}" srcOrd="3" destOrd="0" parTransId="{F7E50599-718A-4571-B9ED-0CB9421A0869}" sibTransId="{A6D0D6AD-9168-4FDE-A09B-6DA5DC585086}"/>
    <dgm:cxn modelId="{2E0A44F1-DB4E-464E-9E33-60C59CE392C9}" type="presOf" srcId="{BBC16CC5-F84D-45BF-B465-7EFCC6729A6B}" destId="{635B83A1-2858-4F3E-A34A-0A7E5A1FFEEC}" srcOrd="1" destOrd="0" presId="urn:microsoft.com/office/officeart/2005/8/layout/process3"/>
    <dgm:cxn modelId="{BDF77508-D254-415E-B621-00EF448CCFF9}" type="presOf" srcId="{BBC16CC5-F84D-45BF-B465-7EFCC6729A6B}" destId="{ACC3F84D-804B-4A0B-B185-1C1A3441678E}" srcOrd="0" destOrd="0" presId="urn:microsoft.com/office/officeart/2005/8/layout/process3"/>
    <dgm:cxn modelId="{67306A36-2795-4329-AF9C-769EF9C15458}" type="presOf" srcId="{DC4CF4A3-E405-4EFC-89C8-BCBDB877A15E}" destId="{A8B722DB-2BAF-40B6-A71B-7AA13B2680DA}" srcOrd="0" destOrd="0" presId="urn:microsoft.com/office/officeart/2005/8/layout/process3"/>
    <dgm:cxn modelId="{4853A21F-FF18-4164-94F6-7BEE6CD660C6}" srcId="{EE0A274B-D86B-4433-9D01-C2F456FD260B}" destId="{671E442E-F994-4B18-8066-7049FFB51CA5}" srcOrd="0" destOrd="0" parTransId="{09DA5823-54C8-4791-94AE-B2902DC82BFE}" sibTransId="{BBC16CC5-F84D-45BF-B465-7EFCC6729A6B}"/>
    <dgm:cxn modelId="{DA2FF94A-F5F2-4729-ABF0-B1528E770F6D}" type="presOf" srcId="{D4A4119D-C423-4863-A604-E0D8DF49F114}" destId="{3E63CBC7-6F22-4FD5-A1A4-551C1D1D5D71}" srcOrd="1" destOrd="0" presId="urn:microsoft.com/office/officeart/2005/8/layout/process3"/>
    <dgm:cxn modelId="{60F37381-8B6A-4A79-BBC7-1ADBF68B43BF}" type="presOf" srcId="{1D478465-C7F1-49A2-919F-C2A5270446A0}" destId="{A8B722DB-2BAF-40B6-A71B-7AA13B2680DA}" srcOrd="0" destOrd="4" presId="urn:microsoft.com/office/officeart/2005/8/layout/process3"/>
    <dgm:cxn modelId="{8062B543-E2EF-4E7F-B817-83AF03420E2C}" srcId="{0AB11F61-929C-4CE8-B055-FDF3A9FC6F1C}" destId="{09E8B576-6EA7-4631-A583-B05F48C80B70}" srcOrd="0" destOrd="0" parTransId="{FBE1B2B8-023B-4995-A451-05483481E74E}" sibTransId="{8AF3DF65-5257-4272-B0B4-24BDE3662CEE}"/>
    <dgm:cxn modelId="{2F383114-D230-45AC-A111-FBCED0701979}" type="presOf" srcId="{E846DB98-FE81-4B73-B0E2-94BEC1A69DBD}" destId="{DD2EBF5C-64DB-4DAB-9BDB-03958AEE49DE}" srcOrd="0" destOrd="0" presId="urn:microsoft.com/office/officeart/2005/8/layout/process3"/>
    <dgm:cxn modelId="{C7B6E9AA-EA22-42AB-92B7-4D242D3E352D}" type="presParOf" srcId="{07F615F0-8DEB-4CEF-8680-A2BEB8C2C884}" destId="{AD4EA6C3-B4E5-4624-A7C2-DF18FC2A27F3}" srcOrd="0" destOrd="0" presId="urn:microsoft.com/office/officeart/2005/8/layout/process3"/>
    <dgm:cxn modelId="{78B41F38-C3AC-440E-BB30-6E250C3579F4}" type="presParOf" srcId="{AD4EA6C3-B4E5-4624-A7C2-DF18FC2A27F3}" destId="{34F1DF73-D4CD-4004-A5AC-99D162BB2173}" srcOrd="0" destOrd="0" presId="urn:microsoft.com/office/officeart/2005/8/layout/process3"/>
    <dgm:cxn modelId="{F139169B-26C6-4794-BEC9-715FA102BFF0}" type="presParOf" srcId="{AD4EA6C3-B4E5-4624-A7C2-DF18FC2A27F3}" destId="{23ED842C-A7F8-4713-82DB-5FFCEDBA5443}" srcOrd="1" destOrd="0" presId="urn:microsoft.com/office/officeart/2005/8/layout/process3"/>
    <dgm:cxn modelId="{FCE0D2EC-8F20-4582-8755-B9AECED5918E}" type="presParOf" srcId="{AD4EA6C3-B4E5-4624-A7C2-DF18FC2A27F3}" destId="{0E9706D4-A01A-4D83-9E6F-B504F31BD503}" srcOrd="2" destOrd="0" presId="urn:microsoft.com/office/officeart/2005/8/layout/process3"/>
    <dgm:cxn modelId="{D3B86930-2554-4BA5-B73E-BB147E4E67D0}" type="presParOf" srcId="{07F615F0-8DEB-4CEF-8680-A2BEB8C2C884}" destId="{ACC3F84D-804B-4A0B-B185-1C1A3441678E}" srcOrd="1" destOrd="0" presId="urn:microsoft.com/office/officeart/2005/8/layout/process3"/>
    <dgm:cxn modelId="{7FB64386-1C43-4D94-BDA7-39FEDB7E94A7}" type="presParOf" srcId="{ACC3F84D-804B-4A0B-B185-1C1A3441678E}" destId="{635B83A1-2858-4F3E-A34A-0A7E5A1FFEEC}" srcOrd="0" destOrd="0" presId="urn:microsoft.com/office/officeart/2005/8/layout/process3"/>
    <dgm:cxn modelId="{B33D6D2E-DE21-4046-8819-09F9391434C8}" type="presParOf" srcId="{07F615F0-8DEB-4CEF-8680-A2BEB8C2C884}" destId="{AFA4556C-3A6D-4AB7-B6AD-468E9FFC400F}" srcOrd="2" destOrd="0" presId="urn:microsoft.com/office/officeart/2005/8/layout/process3"/>
    <dgm:cxn modelId="{0EF4B851-5567-481E-A744-F365CD6AD1C5}" type="presParOf" srcId="{AFA4556C-3A6D-4AB7-B6AD-468E9FFC400F}" destId="{DD2EBF5C-64DB-4DAB-9BDB-03958AEE49DE}" srcOrd="0" destOrd="0" presId="urn:microsoft.com/office/officeart/2005/8/layout/process3"/>
    <dgm:cxn modelId="{4B87E327-FCA3-4DD2-B4EA-07F9BD4C4153}" type="presParOf" srcId="{AFA4556C-3A6D-4AB7-B6AD-468E9FFC400F}" destId="{C83FA0A0-E602-4252-9C90-6A089555AD4A}" srcOrd="1" destOrd="0" presId="urn:microsoft.com/office/officeart/2005/8/layout/process3"/>
    <dgm:cxn modelId="{63E7CF14-9B3E-470E-97F1-D4C5BAAC4BF4}" type="presParOf" srcId="{AFA4556C-3A6D-4AB7-B6AD-468E9FFC400F}" destId="{248203BE-0750-4F4D-9747-C0A66581DF6E}" srcOrd="2" destOrd="0" presId="urn:microsoft.com/office/officeart/2005/8/layout/process3"/>
    <dgm:cxn modelId="{9F1211BD-CA5C-46CD-A659-70E825613F91}" type="presParOf" srcId="{07F615F0-8DEB-4CEF-8680-A2BEB8C2C884}" destId="{A059DE65-F2D9-4819-A23B-A3FE3C4873B4}" srcOrd="3" destOrd="0" presId="urn:microsoft.com/office/officeart/2005/8/layout/process3"/>
    <dgm:cxn modelId="{22FF1FE1-2D9E-4478-8A1C-05AB8EAFCCE7}" type="presParOf" srcId="{A059DE65-F2D9-4819-A23B-A3FE3C4873B4}" destId="{380D61F7-148B-48BF-BC16-DAFDA67955FF}" srcOrd="0" destOrd="0" presId="urn:microsoft.com/office/officeart/2005/8/layout/process3"/>
    <dgm:cxn modelId="{F4349E63-EEC6-4E1B-81B9-3637B32108F8}" type="presParOf" srcId="{07F615F0-8DEB-4CEF-8680-A2BEB8C2C884}" destId="{C373F109-719B-4DEA-9CB9-DD4D056C95D9}" srcOrd="4" destOrd="0" presId="urn:microsoft.com/office/officeart/2005/8/layout/process3"/>
    <dgm:cxn modelId="{FF2E1475-94BA-4C0B-B347-C2DED0971D1C}" type="presParOf" srcId="{C373F109-719B-4DEA-9CB9-DD4D056C95D9}" destId="{FFFB8AE9-4D4C-48D4-B117-C069F4CB1238}" srcOrd="0" destOrd="0" presId="urn:microsoft.com/office/officeart/2005/8/layout/process3"/>
    <dgm:cxn modelId="{A0734B88-1DFF-4196-B453-650A5D6ACEC6}" type="presParOf" srcId="{C373F109-719B-4DEA-9CB9-DD4D056C95D9}" destId="{3E63CBC7-6F22-4FD5-A1A4-551C1D1D5D71}" srcOrd="1" destOrd="0" presId="urn:microsoft.com/office/officeart/2005/8/layout/process3"/>
    <dgm:cxn modelId="{54A8A4CF-09D7-42F5-9B2D-8C1FCE4CEFBA}" type="presParOf" srcId="{C373F109-719B-4DEA-9CB9-DD4D056C95D9}" destId="{A8B722DB-2BAF-40B6-A71B-7AA13B2680DA}" srcOrd="2" destOrd="0" presId="urn:microsoft.com/office/officeart/2005/8/layout/process3"/>
    <dgm:cxn modelId="{39CD952E-7B90-440E-B9E6-E8F01C176CBA}" type="presParOf" srcId="{07F615F0-8DEB-4CEF-8680-A2BEB8C2C884}" destId="{83396047-5C61-486B-9DCE-9337E3463D42}" srcOrd="5" destOrd="0" presId="urn:microsoft.com/office/officeart/2005/8/layout/process3"/>
    <dgm:cxn modelId="{0E407F95-FEC7-47E1-AC58-34AEDFBFCC67}" type="presParOf" srcId="{83396047-5C61-486B-9DCE-9337E3463D42}" destId="{3F18FE92-CC62-4734-8663-72788C992312}" srcOrd="0" destOrd="0" presId="urn:microsoft.com/office/officeart/2005/8/layout/process3"/>
    <dgm:cxn modelId="{CBF0E36F-BEC8-4488-BCB2-2A69C3EBA194}" type="presParOf" srcId="{07F615F0-8DEB-4CEF-8680-A2BEB8C2C884}" destId="{1A2781DB-2CA4-48D3-8FA9-5DD80D3102EF}" srcOrd="6" destOrd="0" presId="urn:microsoft.com/office/officeart/2005/8/layout/process3"/>
    <dgm:cxn modelId="{CD133FE5-0051-4C14-A98F-EB9850E4409B}" type="presParOf" srcId="{1A2781DB-2CA4-48D3-8FA9-5DD80D3102EF}" destId="{B7310DD1-6991-4EB0-9CC9-D683887C035D}" srcOrd="0" destOrd="0" presId="urn:microsoft.com/office/officeart/2005/8/layout/process3"/>
    <dgm:cxn modelId="{CC6B4F02-C160-4C10-8AD7-F4FC7F76CF6A}" type="presParOf" srcId="{1A2781DB-2CA4-48D3-8FA9-5DD80D3102EF}" destId="{055AFD8A-C5A1-441F-930E-09B1FEF86692}" srcOrd="1" destOrd="0" presId="urn:microsoft.com/office/officeart/2005/8/layout/process3"/>
    <dgm:cxn modelId="{0665114C-5A27-479B-BE7F-8BF67D9CB008}" type="presParOf" srcId="{1A2781DB-2CA4-48D3-8FA9-5DD80D3102EF}" destId="{0D1FCA98-B223-41DF-8F63-2A126884197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6ADE6-1E8E-4E34-8357-696772937FED}" type="doc">
      <dgm:prSet loTypeId="urn:microsoft.com/office/officeart/2005/8/layout/hChevron3" loCatId="process" qsTypeId="urn:microsoft.com/office/officeart/2005/8/quickstyle/simple1" qsCatId="simple" csTypeId="urn:microsoft.com/office/officeart/2005/8/colors/accent1_2" csCatId="accent1" phldr="1"/>
      <dgm:spPr/>
    </dgm:pt>
    <dgm:pt modelId="{FD7419DA-00C9-45D6-95C1-FF220D9638E0}">
      <dgm:prSet phldrT="[Text]"/>
      <dgm:spPr>
        <a:solidFill>
          <a:srgbClr val="0067B1"/>
        </a:solidFill>
      </dgm:spPr>
      <dgm:t>
        <a:bodyPr/>
        <a:lstStyle/>
        <a:p>
          <a:pPr algn="l"/>
          <a:r>
            <a:rPr lang="en-AU" b="1" dirty="0"/>
            <a:t>Community Engagement</a:t>
          </a:r>
        </a:p>
      </dgm:t>
    </dgm:pt>
    <dgm:pt modelId="{E6B099C4-39E7-4D6D-A426-2DA8C1DFE1C5}" type="sibTrans" cxnId="{453D98C1-A941-47FE-A298-F04903A28EC9}">
      <dgm:prSet/>
      <dgm:spPr/>
      <dgm:t>
        <a:bodyPr/>
        <a:lstStyle/>
        <a:p>
          <a:endParaRPr lang="en-AU"/>
        </a:p>
      </dgm:t>
    </dgm:pt>
    <dgm:pt modelId="{86B33709-4388-41BF-9C11-9817450D3821}" type="parTrans" cxnId="{453D98C1-A941-47FE-A298-F04903A28EC9}">
      <dgm:prSet/>
      <dgm:spPr/>
      <dgm:t>
        <a:bodyPr/>
        <a:lstStyle/>
        <a:p>
          <a:endParaRPr lang="en-AU"/>
        </a:p>
      </dgm:t>
    </dgm:pt>
    <dgm:pt modelId="{5A90F41E-20EB-47D1-9F1F-BCE9AFA4E8E7}" type="pres">
      <dgm:prSet presAssocID="{06E6ADE6-1E8E-4E34-8357-696772937FED}" presName="Name0" presStyleCnt="0">
        <dgm:presLayoutVars>
          <dgm:dir/>
          <dgm:resizeHandles val="exact"/>
        </dgm:presLayoutVars>
      </dgm:prSet>
      <dgm:spPr/>
    </dgm:pt>
    <dgm:pt modelId="{3E58C4CD-343E-4851-9DFE-B6192C932912}" type="pres">
      <dgm:prSet presAssocID="{FD7419DA-00C9-45D6-95C1-FF220D9638E0}" presName="parTxOnly" presStyleLbl="node1" presStyleIdx="0" presStyleCnt="1" custScaleX="100098" custScaleY="68302" custLinFactNeighborX="1886">
        <dgm:presLayoutVars>
          <dgm:bulletEnabled val="1"/>
        </dgm:presLayoutVars>
      </dgm:prSet>
      <dgm:spPr/>
      <dgm:t>
        <a:bodyPr/>
        <a:lstStyle/>
        <a:p>
          <a:endParaRPr lang="en-AU"/>
        </a:p>
      </dgm:t>
    </dgm:pt>
  </dgm:ptLst>
  <dgm:cxnLst>
    <dgm:cxn modelId="{C84C5E4D-0663-4239-A47C-2FCDD0BBB874}" type="presOf" srcId="{06E6ADE6-1E8E-4E34-8357-696772937FED}" destId="{5A90F41E-20EB-47D1-9F1F-BCE9AFA4E8E7}" srcOrd="0" destOrd="0" presId="urn:microsoft.com/office/officeart/2005/8/layout/hChevron3"/>
    <dgm:cxn modelId="{3211697E-DFBB-4A56-9294-B33F92F53327}" type="presOf" srcId="{FD7419DA-00C9-45D6-95C1-FF220D9638E0}" destId="{3E58C4CD-343E-4851-9DFE-B6192C932912}" srcOrd="0" destOrd="0" presId="urn:microsoft.com/office/officeart/2005/8/layout/hChevron3"/>
    <dgm:cxn modelId="{453D98C1-A941-47FE-A298-F04903A28EC9}" srcId="{06E6ADE6-1E8E-4E34-8357-696772937FED}" destId="{FD7419DA-00C9-45D6-95C1-FF220D9638E0}" srcOrd="0" destOrd="0" parTransId="{86B33709-4388-41BF-9C11-9817450D3821}" sibTransId="{E6B099C4-39E7-4D6D-A426-2DA8C1DFE1C5}"/>
    <dgm:cxn modelId="{B16DF7F8-54A9-4946-962E-B5E6853F2EE2}" type="presParOf" srcId="{5A90F41E-20EB-47D1-9F1F-BCE9AFA4E8E7}" destId="{3E58C4CD-343E-4851-9DFE-B6192C932912}"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6ADE6-1E8E-4E34-8357-696772937FED}" type="doc">
      <dgm:prSet loTypeId="urn:microsoft.com/office/officeart/2005/8/layout/hChevron3" loCatId="process" qsTypeId="urn:microsoft.com/office/officeart/2005/8/quickstyle/simple1" qsCatId="simple" csTypeId="urn:microsoft.com/office/officeart/2005/8/colors/accent1_2" csCatId="accent1" phldr="1"/>
      <dgm:spPr/>
    </dgm:pt>
    <dgm:pt modelId="{FD7419DA-00C9-45D6-95C1-FF220D9638E0}">
      <dgm:prSet phldrT="[Text]"/>
      <dgm:spPr>
        <a:solidFill>
          <a:srgbClr val="0067B1"/>
        </a:solidFill>
      </dgm:spPr>
      <dgm:t>
        <a:bodyPr/>
        <a:lstStyle/>
        <a:p>
          <a:pPr algn="l"/>
          <a:r>
            <a:rPr lang="en-AU" b="1" dirty="0"/>
            <a:t>Expression of Interest</a:t>
          </a:r>
        </a:p>
      </dgm:t>
    </dgm:pt>
    <dgm:pt modelId="{E6B099C4-39E7-4D6D-A426-2DA8C1DFE1C5}" type="sibTrans" cxnId="{453D98C1-A941-47FE-A298-F04903A28EC9}">
      <dgm:prSet/>
      <dgm:spPr/>
      <dgm:t>
        <a:bodyPr/>
        <a:lstStyle/>
        <a:p>
          <a:endParaRPr lang="en-AU"/>
        </a:p>
      </dgm:t>
    </dgm:pt>
    <dgm:pt modelId="{86B33709-4388-41BF-9C11-9817450D3821}" type="parTrans" cxnId="{453D98C1-A941-47FE-A298-F04903A28EC9}">
      <dgm:prSet/>
      <dgm:spPr/>
      <dgm:t>
        <a:bodyPr/>
        <a:lstStyle/>
        <a:p>
          <a:endParaRPr lang="en-AU"/>
        </a:p>
      </dgm:t>
    </dgm:pt>
    <dgm:pt modelId="{1C557468-CBDD-4674-8EFB-99A4A35A14A9}" type="pres">
      <dgm:prSet presAssocID="{06E6ADE6-1E8E-4E34-8357-696772937FED}" presName="Name0" presStyleCnt="0">
        <dgm:presLayoutVars>
          <dgm:dir/>
          <dgm:resizeHandles val="exact"/>
        </dgm:presLayoutVars>
      </dgm:prSet>
      <dgm:spPr/>
    </dgm:pt>
    <dgm:pt modelId="{35F0A144-D001-4650-8AE2-301B36285B8F}" type="pres">
      <dgm:prSet presAssocID="{FD7419DA-00C9-45D6-95C1-FF220D9638E0}" presName="parTxOnly" presStyleLbl="node1" presStyleIdx="0" presStyleCnt="1" custScaleX="100098" custLinFactY="-169903" custLinFactNeighborX="-1032" custLinFactNeighborY="-200000">
        <dgm:presLayoutVars>
          <dgm:bulletEnabled val="1"/>
        </dgm:presLayoutVars>
      </dgm:prSet>
      <dgm:spPr/>
      <dgm:t>
        <a:bodyPr/>
        <a:lstStyle/>
        <a:p>
          <a:endParaRPr lang="en-AU"/>
        </a:p>
      </dgm:t>
    </dgm:pt>
  </dgm:ptLst>
  <dgm:cxnLst>
    <dgm:cxn modelId="{FBA5DAEE-D9B9-43C9-8129-679E129D994F}" type="presOf" srcId="{06E6ADE6-1E8E-4E34-8357-696772937FED}" destId="{1C557468-CBDD-4674-8EFB-99A4A35A14A9}" srcOrd="0" destOrd="0" presId="urn:microsoft.com/office/officeart/2005/8/layout/hChevron3"/>
    <dgm:cxn modelId="{453D98C1-A941-47FE-A298-F04903A28EC9}" srcId="{06E6ADE6-1E8E-4E34-8357-696772937FED}" destId="{FD7419DA-00C9-45D6-95C1-FF220D9638E0}" srcOrd="0" destOrd="0" parTransId="{86B33709-4388-41BF-9C11-9817450D3821}" sibTransId="{E6B099C4-39E7-4D6D-A426-2DA8C1DFE1C5}"/>
    <dgm:cxn modelId="{914F69FF-2CAD-4ED0-AB7A-5FD018D96525}" type="presOf" srcId="{FD7419DA-00C9-45D6-95C1-FF220D9638E0}" destId="{35F0A144-D001-4650-8AE2-301B36285B8F}" srcOrd="0" destOrd="0" presId="urn:microsoft.com/office/officeart/2005/8/layout/hChevron3"/>
    <dgm:cxn modelId="{BB9B0A33-8BE4-4C65-A27F-DCA232F48CE8}" type="presParOf" srcId="{1C557468-CBDD-4674-8EFB-99A4A35A14A9}" destId="{35F0A144-D001-4650-8AE2-301B36285B8F}" srcOrd="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D842C-A7F8-4713-82DB-5FFCEDBA5443}">
      <dsp:nvSpPr>
        <dsp:cNvPr id="0" name=""/>
        <dsp:cNvSpPr/>
      </dsp:nvSpPr>
      <dsp:spPr>
        <a:xfrm>
          <a:off x="1088" y="61199"/>
          <a:ext cx="1368300" cy="60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AU" sz="1400" b="1" kern="1200" dirty="0"/>
            <a:t>Inputs</a:t>
          </a:r>
        </a:p>
      </dsp:txBody>
      <dsp:txXfrm>
        <a:off x="1088" y="61199"/>
        <a:ext cx="1368300" cy="403200"/>
      </dsp:txXfrm>
    </dsp:sp>
    <dsp:sp modelId="{0E9706D4-A01A-4D83-9E6F-B504F31BD503}">
      <dsp:nvSpPr>
        <dsp:cNvPr id="0" name=""/>
        <dsp:cNvSpPr/>
      </dsp:nvSpPr>
      <dsp:spPr>
        <a:xfrm>
          <a:off x="281343" y="464400"/>
          <a:ext cx="1368300" cy="2268000"/>
        </a:xfrm>
        <a:prstGeom prst="roundRect">
          <a:avLst>
            <a:gd name="adj" fmla="val 10000"/>
          </a:avLst>
        </a:prstGeom>
        <a:solidFill>
          <a:schemeClr val="lt1">
            <a:alpha val="90000"/>
            <a:hueOff val="0"/>
            <a:satOff val="0"/>
            <a:lumOff val="0"/>
            <a:alphaOff val="0"/>
          </a:schemeClr>
        </a:solidFill>
        <a:ln w="9525" cap="flat" cmpd="sng" algn="ctr">
          <a:solidFill>
            <a:srgbClr val="0067B1"/>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72000" marR="0" lvl="1" indent="-72000" algn="l" defTabSz="914400" eaLnBrk="1" fontAlgn="auto" latinLnBrk="0" hangingPunct="1">
            <a:lnSpc>
              <a:spcPct val="100000"/>
            </a:lnSpc>
            <a:spcBef>
              <a:spcPct val="0"/>
            </a:spcBef>
            <a:spcAft>
              <a:spcPts val="0"/>
            </a:spcAft>
            <a:buClrTx/>
            <a:buSzTx/>
            <a:buFontTx/>
            <a:buChar char="••"/>
            <a:tabLst/>
            <a:defRPr/>
          </a:pPr>
          <a:r>
            <a:rPr lang="en-AU" sz="1400" kern="1200" dirty="0" smtClean="0">
              <a:solidFill>
                <a:srgbClr val="0067B1"/>
              </a:solidFill>
            </a:rPr>
            <a:t>Community Engagement Strategy for Recycled Water Storage in the Northern Adelaide Plains</a:t>
          </a:r>
          <a:endParaRPr lang="en-AU" sz="1400" kern="1200" dirty="0">
            <a:solidFill>
              <a:srgbClr val="0067B1"/>
            </a:solidFill>
          </a:endParaRPr>
        </a:p>
      </dsp:txBody>
      <dsp:txXfrm>
        <a:off x="321419" y="504476"/>
        <a:ext cx="1288148" cy="2187848"/>
      </dsp:txXfrm>
    </dsp:sp>
    <dsp:sp modelId="{ACC3F84D-804B-4A0B-B185-1C1A3441678E}">
      <dsp:nvSpPr>
        <dsp:cNvPr id="0" name=""/>
        <dsp:cNvSpPr/>
      </dsp:nvSpPr>
      <dsp:spPr>
        <a:xfrm>
          <a:off x="1576818" y="92466"/>
          <a:ext cx="439750" cy="340667"/>
        </a:xfrm>
        <a:prstGeom prst="rightArrow">
          <a:avLst>
            <a:gd name="adj1" fmla="val 60000"/>
            <a:gd name="adj2" fmla="val 50000"/>
          </a:avLst>
        </a:prstGeom>
        <a:solidFill>
          <a:srgbClr val="0067B1">
            <a:alpha val="50196"/>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AU" sz="1100" kern="1200"/>
        </a:p>
      </dsp:txBody>
      <dsp:txXfrm>
        <a:off x="1576818" y="160599"/>
        <a:ext cx="337550" cy="204401"/>
      </dsp:txXfrm>
    </dsp:sp>
    <dsp:sp modelId="{C83FA0A0-E602-4252-9C90-6A089555AD4A}">
      <dsp:nvSpPr>
        <dsp:cNvPr id="0" name=""/>
        <dsp:cNvSpPr/>
      </dsp:nvSpPr>
      <dsp:spPr>
        <a:xfrm>
          <a:off x="2199107" y="61199"/>
          <a:ext cx="1368300" cy="60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AU" sz="1400" b="1" kern="1200" dirty="0"/>
            <a:t>Briefings</a:t>
          </a:r>
        </a:p>
      </dsp:txBody>
      <dsp:txXfrm>
        <a:off x="2199107" y="61199"/>
        <a:ext cx="1368300" cy="403200"/>
      </dsp:txXfrm>
    </dsp:sp>
    <dsp:sp modelId="{248203BE-0750-4F4D-9747-C0A66581DF6E}">
      <dsp:nvSpPr>
        <dsp:cNvPr id="0" name=""/>
        <dsp:cNvSpPr/>
      </dsp:nvSpPr>
      <dsp:spPr>
        <a:xfrm>
          <a:off x="2479361" y="464400"/>
          <a:ext cx="1368300" cy="2268000"/>
        </a:xfrm>
        <a:prstGeom prst="roundRect">
          <a:avLst>
            <a:gd name="adj" fmla="val 10000"/>
          </a:avLst>
        </a:prstGeom>
        <a:solidFill>
          <a:srgbClr val="E9E3DC">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72000" lvl="1" indent="-72000" algn="l" defTabSz="488950">
            <a:lnSpc>
              <a:spcPct val="90000"/>
            </a:lnSpc>
            <a:spcBef>
              <a:spcPct val="0"/>
            </a:spcBef>
            <a:spcAft>
              <a:spcPct val="15000"/>
            </a:spcAft>
            <a:buChar char="••"/>
          </a:pPr>
          <a:r>
            <a:rPr lang="en-AU" sz="1400" kern="1200" dirty="0">
              <a:solidFill>
                <a:srgbClr val="0067B1"/>
              </a:solidFill>
            </a:rPr>
            <a:t>Minister and Cabinet</a:t>
          </a:r>
        </a:p>
        <a:p>
          <a:pPr marL="72000" lvl="1" indent="-72000" algn="l" defTabSz="488950">
            <a:lnSpc>
              <a:spcPct val="90000"/>
            </a:lnSpc>
            <a:spcBef>
              <a:spcPct val="0"/>
            </a:spcBef>
            <a:spcAft>
              <a:spcPct val="15000"/>
            </a:spcAft>
            <a:buChar char="••"/>
          </a:pPr>
          <a:r>
            <a:rPr lang="en-AU" sz="1400" kern="1200" dirty="0">
              <a:solidFill>
                <a:srgbClr val="0067B1"/>
              </a:solidFill>
            </a:rPr>
            <a:t>Government Agencies</a:t>
          </a:r>
        </a:p>
        <a:p>
          <a:pPr marL="72000" lvl="1" indent="-72000" algn="l" defTabSz="488950">
            <a:lnSpc>
              <a:spcPct val="90000"/>
            </a:lnSpc>
            <a:spcBef>
              <a:spcPct val="0"/>
            </a:spcBef>
            <a:spcAft>
              <a:spcPct val="15000"/>
            </a:spcAft>
            <a:buChar char="••"/>
          </a:pPr>
          <a:r>
            <a:rPr lang="en-AU" sz="1400" kern="1200" dirty="0">
              <a:solidFill>
                <a:srgbClr val="0067B1"/>
              </a:solidFill>
            </a:rPr>
            <a:t>Local Government</a:t>
          </a:r>
        </a:p>
        <a:p>
          <a:pPr marL="72000" marR="0" lvl="1" indent="-72000" algn="l" defTabSz="914400" eaLnBrk="1" fontAlgn="auto" latinLnBrk="0" hangingPunct="1">
            <a:lnSpc>
              <a:spcPct val="100000"/>
            </a:lnSpc>
            <a:spcBef>
              <a:spcPct val="0"/>
            </a:spcBef>
            <a:spcAft>
              <a:spcPts val="0"/>
            </a:spcAft>
            <a:buClrTx/>
            <a:buSzTx/>
            <a:buFontTx/>
            <a:buChar char="••"/>
            <a:tabLst/>
            <a:defRPr/>
          </a:pPr>
          <a:r>
            <a:rPr lang="en-AU" sz="1400" kern="1200" dirty="0" smtClean="0">
              <a:solidFill>
                <a:srgbClr val="0067B1"/>
              </a:solidFill>
            </a:rPr>
            <a:t>Local industry groups</a:t>
          </a:r>
        </a:p>
      </dsp:txBody>
      <dsp:txXfrm>
        <a:off x="2519437" y="504476"/>
        <a:ext cx="1288148" cy="2187848"/>
      </dsp:txXfrm>
    </dsp:sp>
    <dsp:sp modelId="{A059DE65-F2D9-4819-A23B-A3FE3C4873B4}">
      <dsp:nvSpPr>
        <dsp:cNvPr id="0" name=""/>
        <dsp:cNvSpPr/>
      </dsp:nvSpPr>
      <dsp:spPr>
        <a:xfrm>
          <a:off x="3774836" y="92466"/>
          <a:ext cx="439750" cy="340667"/>
        </a:xfrm>
        <a:prstGeom prst="rightArrow">
          <a:avLst>
            <a:gd name="adj1" fmla="val 60000"/>
            <a:gd name="adj2" fmla="val 50000"/>
          </a:avLst>
        </a:prstGeom>
        <a:solidFill>
          <a:srgbClr val="0067B1">
            <a:alpha val="5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AU" sz="1100" kern="1200"/>
        </a:p>
      </dsp:txBody>
      <dsp:txXfrm>
        <a:off x="3774836" y="160599"/>
        <a:ext cx="337550" cy="204401"/>
      </dsp:txXfrm>
    </dsp:sp>
    <dsp:sp modelId="{3E63CBC7-6F22-4FD5-A1A4-551C1D1D5D71}">
      <dsp:nvSpPr>
        <dsp:cNvPr id="0" name=""/>
        <dsp:cNvSpPr/>
      </dsp:nvSpPr>
      <dsp:spPr>
        <a:xfrm>
          <a:off x="4397125" y="61199"/>
          <a:ext cx="1368300" cy="60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AU" sz="1400" b="1" kern="1200"/>
            <a:t>Engagement</a:t>
          </a:r>
        </a:p>
      </dsp:txBody>
      <dsp:txXfrm>
        <a:off x="4397125" y="61199"/>
        <a:ext cx="1368300" cy="403200"/>
      </dsp:txXfrm>
    </dsp:sp>
    <dsp:sp modelId="{A8B722DB-2BAF-40B6-A71B-7AA13B2680DA}">
      <dsp:nvSpPr>
        <dsp:cNvPr id="0" name=""/>
        <dsp:cNvSpPr/>
      </dsp:nvSpPr>
      <dsp:spPr>
        <a:xfrm>
          <a:off x="4677379" y="464400"/>
          <a:ext cx="1368300" cy="226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72000" lvl="1" indent="-72000" algn="l" defTabSz="488950">
            <a:lnSpc>
              <a:spcPct val="90000"/>
            </a:lnSpc>
            <a:spcBef>
              <a:spcPct val="0"/>
            </a:spcBef>
            <a:spcAft>
              <a:spcPct val="15000"/>
            </a:spcAft>
            <a:buChar char="••"/>
          </a:pPr>
          <a:r>
            <a:rPr lang="en-AU" sz="1100" kern="1200" dirty="0">
              <a:solidFill>
                <a:srgbClr val="0067B1"/>
              </a:solidFill>
            </a:rPr>
            <a:t>Information </a:t>
          </a:r>
          <a:r>
            <a:rPr lang="en-AU" sz="1100" kern="1200" dirty="0" smtClean="0">
              <a:solidFill>
                <a:srgbClr val="0067B1"/>
              </a:solidFill>
            </a:rPr>
            <a:t>Sessions</a:t>
          </a:r>
          <a:endParaRPr lang="en-AU" sz="1100" kern="1200" dirty="0">
            <a:solidFill>
              <a:srgbClr val="0067B1"/>
            </a:solidFill>
          </a:endParaRPr>
        </a:p>
        <a:p>
          <a:pPr marL="72000" lvl="1" indent="-72000" algn="l" defTabSz="488950">
            <a:lnSpc>
              <a:spcPct val="90000"/>
            </a:lnSpc>
            <a:spcBef>
              <a:spcPct val="0"/>
            </a:spcBef>
            <a:spcAft>
              <a:spcPct val="15000"/>
            </a:spcAft>
            <a:buChar char="••"/>
          </a:pPr>
          <a:r>
            <a:rPr lang="en-AU" sz="1100" b="1" kern="1200" dirty="0" smtClean="0">
              <a:solidFill>
                <a:srgbClr val="F78E1E"/>
              </a:solidFill>
            </a:rPr>
            <a:t> </a:t>
          </a:r>
          <a:r>
            <a:rPr lang="en-AU" sz="1400" b="1" kern="1200" dirty="0" smtClean="0">
              <a:solidFill>
                <a:srgbClr val="F78E1E"/>
              </a:solidFill>
            </a:rPr>
            <a:t>WE ARE HERE</a:t>
          </a:r>
          <a:endParaRPr lang="en-AU" sz="1100" kern="1200" dirty="0">
            <a:solidFill>
              <a:srgbClr val="F78E1E"/>
            </a:solidFill>
          </a:endParaRPr>
        </a:p>
        <a:p>
          <a:pPr marL="72000" lvl="1" indent="-72000" algn="l" defTabSz="488950">
            <a:lnSpc>
              <a:spcPct val="90000"/>
            </a:lnSpc>
            <a:spcBef>
              <a:spcPct val="0"/>
            </a:spcBef>
            <a:spcAft>
              <a:spcPct val="15000"/>
            </a:spcAft>
            <a:buChar char="••"/>
          </a:pPr>
          <a:r>
            <a:rPr lang="en-AU" sz="1100" kern="1200" dirty="0">
              <a:solidFill>
                <a:srgbClr val="0067B1"/>
              </a:solidFill>
            </a:rPr>
            <a:t>Community Committees</a:t>
          </a:r>
        </a:p>
        <a:p>
          <a:pPr marL="72000" lvl="1" indent="-72000" algn="l" defTabSz="488950">
            <a:lnSpc>
              <a:spcPct val="90000"/>
            </a:lnSpc>
            <a:spcBef>
              <a:spcPct val="0"/>
            </a:spcBef>
            <a:spcAft>
              <a:spcPct val="15000"/>
            </a:spcAft>
            <a:buChar char="••"/>
          </a:pPr>
          <a:r>
            <a:rPr lang="en-AU" sz="1100" kern="1200" dirty="0">
              <a:solidFill>
                <a:srgbClr val="0067B1"/>
              </a:solidFill>
            </a:rPr>
            <a:t>One-on-one discussions</a:t>
          </a:r>
        </a:p>
        <a:p>
          <a:pPr marL="72000" lvl="1" indent="-72000" algn="l" defTabSz="488950">
            <a:lnSpc>
              <a:spcPct val="90000"/>
            </a:lnSpc>
            <a:spcBef>
              <a:spcPct val="0"/>
            </a:spcBef>
            <a:spcAft>
              <a:spcPct val="15000"/>
            </a:spcAft>
            <a:buChar char="••"/>
          </a:pPr>
          <a:r>
            <a:rPr lang="en-AU" sz="1100" kern="1200" dirty="0">
              <a:solidFill>
                <a:srgbClr val="0067B1"/>
              </a:solidFill>
            </a:rPr>
            <a:t>Site visits</a:t>
          </a:r>
        </a:p>
        <a:p>
          <a:pPr marL="72000" lvl="1" indent="-72000" algn="l" defTabSz="488950">
            <a:lnSpc>
              <a:spcPct val="90000"/>
            </a:lnSpc>
            <a:spcBef>
              <a:spcPct val="0"/>
            </a:spcBef>
            <a:spcAft>
              <a:spcPct val="15000"/>
            </a:spcAft>
            <a:buChar char="••"/>
          </a:pPr>
          <a:r>
            <a:rPr lang="en-AU" sz="1100" kern="1200" dirty="0" smtClean="0">
              <a:solidFill>
                <a:srgbClr val="0067B1"/>
              </a:solidFill>
            </a:rPr>
            <a:t>Community updates</a:t>
          </a:r>
          <a:endParaRPr lang="en-AU" sz="1100" kern="1200" dirty="0">
            <a:solidFill>
              <a:srgbClr val="0067B1"/>
            </a:solidFill>
          </a:endParaRPr>
        </a:p>
        <a:p>
          <a:pPr marL="72000" lvl="1" indent="-72000" algn="l" defTabSz="488950">
            <a:lnSpc>
              <a:spcPct val="90000"/>
            </a:lnSpc>
            <a:spcBef>
              <a:spcPct val="0"/>
            </a:spcBef>
            <a:spcAft>
              <a:spcPct val="15000"/>
            </a:spcAft>
            <a:buChar char="••"/>
          </a:pPr>
          <a:r>
            <a:rPr lang="en-AU" sz="1100" kern="1200" dirty="0" smtClean="0">
              <a:solidFill>
                <a:srgbClr val="0067B1"/>
              </a:solidFill>
            </a:rPr>
            <a:t>Industry EOI </a:t>
          </a:r>
          <a:endParaRPr lang="en-AU" sz="1100" kern="1200" dirty="0">
            <a:solidFill>
              <a:srgbClr val="0067B1"/>
            </a:solidFill>
          </a:endParaRPr>
        </a:p>
      </dsp:txBody>
      <dsp:txXfrm>
        <a:off x="4717455" y="504476"/>
        <a:ext cx="1288148" cy="2187848"/>
      </dsp:txXfrm>
    </dsp:sp>
    <dsp:sp modelId="{83396047-5C61-486B-9DCE-9337E3463D42}">
      <dsp:nvSpPr>
        <dsp:cNvPr id="0" name=""/>
        <dsp:cNvSpPr/>
      </dsp:nvSpPr>
      <dsp:spPr>
        <a:xfrm>
          <a:off x="5972855" y="92466"/>
          <a:ext cx="439750" cy="340667"/>
        </a:xfrm>
        <a:prstGeom prst="rightArrow">
          <a:avLst>
            <a:gd name="adj1" fmla="val 60000"/>
            <a:gd name="adj2" fmla="val 50000"/>
          </a:avLst>
        </a:prstGeom>
        <a:solidFill>
          <a:srgbClr val="0067B1">
            <a:alpha val="5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AU" sz="1100" kern="1200"/>
        </a:p>
      </dsp:txBody>
      <dsp:txXfrm>
        <a:off x="5972855" y="160599"/>
        <a:ext cx="337550" cy="204401"/>
      </dsp:txXfrm>
    </dsp:sp>
    <dsp:sp modelId="{055AFD8A-C5A1-441F-930E-09B1FEF86692}">
      <dsp:nvSpPr>
        <dsp:cNvPr id="0" name=""/>
        <dsp:cNvSpPr/>
      </dsp:nvSpPr>
      <dsp:spPr>
        <a:xfrm>
          <a:off x="6595143" y="61199"/>
          <a:ext cx="1368300" cy="60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AU" sz="1400" b="1" kern="1200" dirty="0"/>
            <a:t>Outcome</a:t>
          </a:r>
        </a:p>
      </dsp:txBody>
      <dsp:txXfrm>
        <a:off x="6595143" y="61199"/>
        <a:ext cx="1368300" cy="403200"/>
      </dsp:txXfrm>
    </dsp:sp>
    <dsp:sp modelId="{0D1FCA98-B223-41DF-8F63-2A126884197D}">
      <dsp:nvSpPr>
        <dsp:cNvPr id="0" name=""/>
        <dsp:cNvSpPr/>
      </dsp:nvSpPr>
      <dsp:spPr>
        <a:xfrm>
          <a:off x="6875397" y="464400"/>
          <a:ext cx="1368300" cy="226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AU" sz="1400" kern="1200" dirty="0">
              <a:solidFill>
                <a:srgbClr val="0067B1"/>
              </a:solidFill>
            </a:rPr>
            <a:t>Master Plan for Recycled Water Storage in the Northern Adelaide Plains</a:t>
          </a:r>
        </a:p>
      </dsp:txBody>
      <dsp:txXfrm>
        <a:off x="6915473" y="504476"/>
        <a:ext cx="1288148" cy="2187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8C4CD-343E-4851-9DFE-B6192C932912}">
      <dsp:nvSpPr>
        <dsp:cNvPr id="0" name=""/>
        <dsp:cNvSpPr/>
      </dsp:nvSpPr>
      <dsp:spPr>
        <a:xfrm>
          <a:off x="5792" y="0"/>
          <a:ext cx="5935132" cy="324329"/>
        </a:xfrm>
        <a:prstGeom prst="homePlate">
          <a:avLst/>
        </a:prstGeom>
        <a:solidFill>
          <a:srgbClr val="0067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l" defTabSz="711200">
            <a:lnSpc>
              <a:spcPct val="90000"/>
            </a:lnSpc>
            <a:spcBef>
              <a:spcPct val="0"/>
            </a:spcBef>
            <a:spcAft>
              <a:spcPct val="35000"/>
            </a:spcAft>
          </a:pPr>
          <a:r>
            <a:rPr lang="en-AU" sz="1600" b="1" kern="1200" dirty="0"/>
            <a:t>Community Engagement</a:t>
          </a:r>
        </a:p>
      </dsp:txBody>
      <dsp:txXfrm>
        <a:off x="5792" y="0"/>
        <a:ext cx="5854050" cy="324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0A144-D001-4650-8AE2-301B36285B8F}">
      <dsp:nvSpPr>
        <dsp:cNvPr id="0" name=""/>
        <dsp:cNvSpPr/>
      </dsp:nvSpPr>
      <dsp:spPr>
        <a:xfrm>
          <a:off x="0" y="0"/>
          <a:ext cx="3049348" cy="283448"/>
        </a:xfrm>
        <a:prstGeom prst="homePlate">
          <a:avLst/>
        </a:prstGeom>
        <a:solidFill>
          <a:srgbClr val="0067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l" defTabSz="622300">
            <a:lnSpc>
              <a:spcPct val="90000"/>
            </a:lnSpc>
            <a:spcBef>
              <a:spcPct val="0"/>
            </a:spcBef>
            <a:spcAft>
              <a:spcPct val="35000"/>
            </a:spcAft>
          </a:pPr>
          <a:r>
            <a:rPr lang="en-AU" sz="1400" b="1" kern="1200" dirty="0"/>
            <a:t>Expression of Interest</a:t>
          </a:r>
        </a:p>
      </dsp:txBody>
      <dsp:txXfrm>
        <a:off x="0" y="0"/>
        <a:ext cx="2978486" cy="2834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1D43CB1F-0704-45E9-8BF0-BB6BD7ECFFEB}" type="datetimeFigureOut">
              <a:rPr lang="en-AU" smtClean="0"/>
              <a:pPr/>
              <a:t>30/08/2015</a:t>
            </a:fld>
            <a:endParaRPr lang="en-AU"/>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009F8887-D1FA-4A6F-91AF-A14F97BBE3E5}" type="slidenum">
              <a:rPr lang="en-AU" smtClean="0"/>
              <a:pPr/>
              <a:t>‹#›</a:t>
            </a:fld>
            <a:endParaRPr lang="en-AU"/>
          </a:p>
        </p:txBody>
      </p:sp>
    </p:spTree>
    <p:extLst>
      <p:ext uri="{BB962C8B-B14F-4D97-AF65-F5344CB8AC3E}">
        <p14:creationId xmlns:p14="http://schemas.microsoft.com/office/powerpoint/2010/main" val="169026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9F8887-D1FA-4A6F-91AF-A14F97BBE3E5}" type="slidenum">
              <a:rPr lang="en-AU" smtClean="0"/>
              <a:pPr/>
              <a:t>1</a:t>
            </a:fld>
            <a:endParaRPr lang="en-AU"/>
          </a:p>
        </p:txBody>
      </p:sp>
    </p:spTree>
    <p:extLst>
      <p:ext uri="{BB962C8B-B14F-4D97-AF65-F5344CB8AC3E}">
        <p14:creationId xmlns:p14="http://schemas.microsoft.com/office/powerpoint/2010/main" val="222730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10</a:t>
            </a:fld>
            <a:endParaRPr lang="en-AU"/>
          </a:p>
        </p:txBody>
      </p:sp>
    </p:spTree>
    <p:extLst>
      <p:ext uri="{BB962C8B-B14F-4D97-AF65-F5344CB8AC3E}">
        <p14:creationId xmlns:p14="http://schemas.microsoft.com/office/powerpoint/2010/main" val="100595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9F8887-D1FA-4A6F-91AF-A14F97BBE3E5}" type="slidenum">
              <a:rPr lang="en-AU" smtClean="0"/>
              <a:pPr/>
              <a:t>11</a:t>
            </a:fld>
            <a:endParaRPr lang="en-AU"/>
          </a:p>
        </p:txBody>
      </p:sp>
    </p:spTree>
    <p:extLst>
      <p:ext uri="{BB962C8B-B14F-4D97-AF65-F5344CB8AC3E}">
        <p14:creationId xmlns:p14="http://schemas.microsoft.com/office/powerpoint/2010/main" val="265999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pPr marL="171450" indent="-171450">
              <a:buFont typeface="Arial" panose="020B0604020202020204" pitchFamily="34" charset="0"/>
              <a:buChar char="•"/>
            </a:pPr>
            <a:r>
              <a:rPr lang="en-AU" dirty="0" smtClean="0"/>
              <a:t>Site was selected as:</a:t>
            </a:r>
          </a:p>
          <a:p>
            <a:pPr marL="628650" lvl="1" indent="-171450">
              <a:buFont typeface="Arial" panose="020B0604020202020204" pitchFamily="34" charset="0"/>
              <a:buChar char="•"/>
            </a:pPr>
            <a:r>
              <a:rPr lang="en-AU" dirty="0" smtClean="0"/>
              <a:t>Positioned close to the Virginia Pipeline Scheme and therefore could make use of existing infrastructure to transfer water (whilst the VPS is at capacity during Summer, there is capacity at the extremities of the network during summer)</a:t>
            </a:r>
          </a:p>
          <a:p>
            <a:pPr marL="628650" lvl="1" indent="-171450">
              <a:buFont typeface="Arial" panose="020B0604020202020204" pitchFamily="34" charset="0"/>
              <a:buChar char="•"/>
            </a:pPr>
            <a:r>
              <a:rPr lang="en-AU" strike="sngStrike" dirty="0" smtClean="0"/>
              <a:t>Positioned in an area with relatively low volume of existing T2 bores (in comparison to other areas)</a:t>
            </a:r>
          </a:p>
          <a:p>
            <a:pPr marL="628650" lvl="1" indent="-171450">
              <a:buFont typeface="Arial" panose="020B0604020202020204" pitchFamily="34" charset="0"/>
              <a:buChar char="•"/>
            </a:pPr>
            <a:r>
              <a:rPr lang="en-AU" dirty="0" smtClean="0"/>
              <a:t>During summer, everyone in the southern part of the network is taking water, </a:t>
            </a:r>
            <a:r>
              <a:rPr lang="en-AU" b="1" u="sng" dirty="0" smtClean="0"/>
              <a:t>reducing the pressure </a:t>
            </a:r>
            <a:r>
              <a:rPr lang="en-AU" dirty="0" smtClean="0"/>
              <a:t>and </a:t>
            </a:r>
            <a:r>
              <a:rPr lang="en-AU" b="1" i="1" dirty="0" smtClean="0"/>
              <a:t>creating capacity in the northern areas of the network</a:t>
            </a:r>
          </a:p>
          <a:p>
            <a:pPr marL="628650" lvl="1" indent="-171450">
              <a:buFont typeface="Arial" panose="020B0604020202020204" pitchFamily="34" charset="0"/>
              <a:buChar char="•"/>
            </a:pPr>
            <a:r>
              <a:rPr lang="en-AU" dirty="0" smtClean="0"/>
              <a:t>By storing winter water and making it available in summer at the northern end of the network </a:t>
            </a:r>
            <a:r>
              <a:rPr lang="en-AU" b="1" u="sng" dirty="0" smtClean="0"/>
              <a:t>it would improve pressure </a:t>
            </a:r>
            <a:r>
              <a:rPr lang="en-AU" dirty="0" smtClean="0"/>
              <a:t>and enable </a:t>
            </a:r>
            <a:r>
              <a:rPr lang="en-AU" b="1" u="sng" dirty="0" smtClean="0"/>
              <a:t>more water to be used </a:t>
            </a:r>
            <a:r>
              <a:rPr lang="en-AU" dirty="0" smtClean="0"/>
              <a:t>(without any significant alterations to the network)</a:t>
            </a:r>
          </a:p>
          <a:p>
            <a:pPr marL="628650" lvl="1" indent="-171450">
              <a:buFont typeface="Arial" panose="020B0604020202020204" pitchFamily="34" charset="0"/>
              <a:buChar char="•"/>
            </a:pPr>
            <a:r>
              <a:rPr lang="en-AU" dirty="0" smtClean="0"/>
              <a:t>All water planned for injection at this site had customers ready to take the water – </a:t>
            </a:r>
            <a:r>
              <a:rPr lang="en-AU" b="1" u="sng" dirty="0" smtClean="0"/>
              <a:t>demonstrated demand. </a:t>
            </a:r>
            <a:endParaRPr lang="en-AU" b="1" u="sng"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12</a:t>
            </a:fld>
            <a:endParaRPr lang="en-AU"/>
          </a:p>
        </p:txBody>
      </p:sp>
    </p:spTree>
    <p:extLst>
      <p:ext uri="{BB962C8B-B14F-4D97-AF65-F5344CB8AC3E}">
        <p14:creationId xmlns:p14="http://schemas.microsoft.com/office/powerpoint/2010/main" val="349201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9F8887-D1FA-4A6F-91AF-A14F97BBE3E5}" type="slidenum">
              <a:rPr lang="en-AU" smtClean="0"/>
              <a:pPr/>
              <a:t>13</a:t>
            </a:fld>
            <a:endParaRPr lang="en-AU"/>
          </a:p>
        </p:txBody>
      </p:sp>
    </p:spTree>
    <p:extLst>
      <p:ext uri="{BB962C8B-B14F-4D97-AF65-F5344CB8AC3E}">
        <p14:creationId xmlns:p14="http://schemas.microsoft.com/office/powerpoint/2010/main" val="3175730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After hearing the views of community, we have removed the Two Wells site from the current scope under current conditions.</a:t>
            </a:r>
          </a:p>
          <a:p>
            <a:endParaRPr lang="en-AU" dirty="0"/>
          </a:p>
          <a:p>
            <a:r>
              <a:rPr lang="en-AU" dirty="0" smtClean="0"/>
              <a:t>Forget this site.  We have stepped back and intend to start again.  </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14</a:t>
            </a:fld>
            <a:endParaRPr lang="en-AU"/>
          </a:p>
        </p:txBody>
      </p:sp>
    </p:spTree>
    <p:extLst>
      <p:ext uri="{BB962C8B-B14F-4D97-AF65-F5344CB8AC3E}">
        <p14:creationId xmlns:p14="http://schemas.microsoft.com/office/powerpoint/2010/main" val="286647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Northern</a:t>
            </a:r>
            <a:r>
              <a:rPr lang="en-AU" baseline="0" dirty="0" smtClean="0"/>
              <a:t> area has been, and continues to see a decline in jobs – closure of Holden, mining activities reducing etc.</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State Government is focused on realising economic opportunities in the northern area.</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Many other activities occurring including the development of a Northern Economic Plan and establishing Edinburgh as a food export base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The time is now for your region.</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NAIS highlighted in Federal Government’s Agricultural White Paper as having potential (only 3 highlighted) making it in the running for federal funding contributions.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Aware of other action plans in the region, including the Horticultural Coalition of SA’s which highlights water security as its number one priority </a:t>
            </a:r>
          </a:p>
          <a:p>
            <a:pPr marL="171450" indent="-171450">
              <a:buFont typeface="Arial" panose="020B0604020202020204" pitchFamily="34" charset="0"/>
              <a:buChar char="•"/>
            </a:pPr>
            <a:endParaRPr lang="en-AU" dirty="0" smtClean="0"/>
          </a:p>
          <a:p>
            <a:endParaRPr lang="en-AU" dirty="0"/>
          </a:p>
          <a:p>
            <a:endParaRPr lang="en-AU" dirty="0" smtClean="0"/>
          </a:p>
          <a:p>
            <a:endParaRPr lang="en-AU" dirty="0"/>
          </a:p>
          <a:p>
            <a:endParaRPr lang="en-AU" dirty="0" smtClean="0"/>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15</a:t>
            </a:fld>
            <a:endParaRPr lang="en-AU"/>
          </a:p>
        </p:txBody>
      </p:sp>
    </p:spTree>
    <p:extLst>
      <p:ext uri="{BB962C8B-B14F-4D97-AF65-F5344CB8AC3E}">
        <p14:creationId xmlns:p14="http://schemas.microsoft.com/office/powerpoint/2010/main" val="1695901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If required, breakdown of 20 </a:t>
            </a:r>
            <a:r>
              <a:rPr lang="en-AU" dirty="0" err="1"/>
              <a:t>gigalitres</a:t>
            </a:r>
            <a:r>
              <a:rPr lang="en-AU" dirty="0"/>
              <a:t>:</a:t>
            </a:r>
          </a:p>
          <a:p>
            <a:pPr marL="628650" lvl="1" indent="-171450">
              <a:buFont typeface="Arial" panose="020B0604020202020204" pitchFamily="34" charset="0"/>
              <a:buChar char="•"/>
            </a:pPr>
            <a:r>
              <a:rPr lang="en-AU" dirty="0"/>
              <a:t>8 GL from optimising existing tertiary treatment plant</a:t>
            </a:r>
          </a:p>
          <a:p>
            <a:pPr marL="628650" lvl="1" indent="-171450">
              <a:buFont typeface="Arial" panose="020B0604020202020204" pitchFamily="34" charset="0"/>
              <a:buChar char="•"/>
            </a:pPr>
            <a:r>
              <a:rPr lang="en-AU" dirty="0"/>
              <a:t>12 GL from new tertiary treatment plant</a:t>
            </a:r>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16</a:t>
            </a:fld>
            <a:endParaRPr lang="en-AU"/>
          </a:p>
        </p:txBody>
      </p:sp>
    </p:spTree>
    <p:extLst>
      <p:ext uri="{BB962C8B-B14F-4D97-AF65-F5344CB8AC3E}">
        <p14:creationId xmlns:p14="http://schemas.microsoft.com/office/powerpoint/2010/main" val="1044219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Industry groups – </a:t>
            </a:r>
            <a:r>
              <a:rPr lang="en-AU" dirty="0" err="1" smtClean="0"/>
              <a:t>Hortex</a:t>
            </a:r>
            <a:r>
              <a:rPr lang="en-AU" dirty="0" smtClean="0"/>
              <a:t>, Horticulture Coalition of SA, Virginia Irrigators Association, Vietnamese Farmers Associations, </a:t>
            </a:r>
            <a:r>
              <a:rPr lang="en-AU" dirty="0" err="1" smtClean="0"/>
              <a:t>AusVeg</a:t>
            </a:r>
            <a:r>
              <a:rPr lang="en-AU" dirty="0" smtClean="0"/>
              <a:t> SA</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17</a:t>
            </a:fld>
            <a:endParaRPr lang="en-AU"/>
          </a:p>
        </p:txBody>
      </p:sp>
    </p:spTree>
    <p:extLst>
      <p:ext uri="{BB962C8B-B14F-4D97-AF65-F5344CB8AC3E}">
        <p14:creationId xmlns:p14="http://schemas.microsoft.com/office/powerpoint/2010/main" val="1620524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18</a:t>
            </a:fld>
            <a:endParaRPr lang="en-AU"/>
          </a:p>
        </p:txBody>
      </p:sp>
    </p:spTree>
    <p:extLst>
      <p:ext uri="{BB962C8B-B14F-4D97-AF65-F5344CB8AC3E}">
        <p14:creationId xmlns:p14="http://schemas.microsoft.com/office/powerpoint/2010/main" val="3919983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Current indications are that there is lots of interest in the market both locally, nationally and internationally</a:t>
            </a:r>
          </a:p>
          <a:p>
            <a:pPr marL="171450" indent="-171450">
              <a:buFont typeface="Arial" panose="020B0604020202020204" pitchFamily="34" charset="0"/>
              <a:buChar char="•"/>
            </a:pPr>
            <a:r>
              <a:rPr lang="en-AU" dirty="0"/>
              <a:t>The Expression of Interest is expected to be released </a:t>
            </a:r>
            <a:r>
              <a:rPr lang="en-AU" dirty="0" smtClean="0"/>
              <a:t>in the coming week.</a:t>
            </a:r>
            <a:endParaRPr lang="en-AU" dirty="0"/>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19</a:t>
            </a:fld>
            <a:endParaRPr lang="en-AU"/>
          </a:p>
        </p:txBody>
      </p:sp>
    </p:spTree>
    <p:extLst>
      <p:ext uri="{BB962C8B-B14F-4D97-AF65-F5344CB8AC3E}">
        <p14:creationId xmlns:p14="http://schemas.microsoft.com/office/powerpoint/2010/main" val="73841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100" dirty="0" smtClean="0"/>
              <a:t>Housekeeping</a:t>
            </a:r>
          </a:p>
          <a:p>
            <a:pPr marL="628650" lvl="1" indent="-171450">
              <a:buFont typeface="Arial" panose="020B0604020202020204" pitchFamily="34" charset="0"/>
              <a:buChar char="•"/>
            </a:pPr>
            <a:r>
              <a:rPr lang="en-AU" sz="1100" dirty="0" smtClean="0"/>
              <a:t>Toilets</a:t>
            </a:r>
          </a:p>
          <a:p>
            <a:pPr marL="628650" lvl="1" indent="-171450">
              <a:buFont typeface="Arial" panose="020B0604020202020204" pitchFamily="34" charset="0"/>
              <a:buChar char="•"/>
            </a:pPr>
            <a:r>
              <a:rPr lang="en-AU" sz="1100" dirty="0"/>
              <a:t>T</a:t>
            </a:r>
            <a:r>
              <a:rPr lang="en-AU" sz="1100" dirty="0" smtClean="0"/>
              <a:t>ea</a:t>
            </a:r>
            <a:r>
              <a:rPr lang="en-AU" sz="1100" baseline="0" dirty="0" smtClean="0"/>
              <a:t>, coffee</a:t>
            </a:r>
          </a:p>
          <a:p>
            <a:pPr marL="628650" lvl="1" indent="-171450">
              <a:buFont typeface="Arial" panose="020B0604020202020204" pitchFamily="34" charset="0"/>
              <a:buChar char="•"/>
            </a:pPr>
            <a:r>
              <a:rPr lang="en-AU" sz="1100" dirty="0"/>
              <a:t>E</a:t>
            </a:r>
            <a:r>
              <a:rPr lang="en-AU" sz="1100" baseline="0" dirty="0" smtClean="0"/>
              <a:t>vacuation point</a:t>
            </a:r>
          </a:p>
          <a:p>
            <a:endParaRPr lang="en-AU" sz="1100" dirty="0" smtClean="0"/>
          </a:p>
          <a:p>
            <a:pPr marL="171450" indent="-171450">
              <a:buFont typeface="Arial" panose="020B0604020202020204" pitchFamily="34" charset="0"/>
              <a:buChar char="•"/>
            </a:pPr>
            <a:r>
              <a:rPr lang="en-AU" sz="1100" dirty="0" smtClean="0"/>
              <a:t>We</a:t>
            </a:r>
            <a:r>
              <a:rPr lang="en-AU" sz="1100" baseline="0" dirty="0" smtClean="0"/>
              <a:t> acknowledge that many of you here tonight are concerned about recent actions by SAW to store recycled water in the area. </a:t>
            </a:r>
          </a:p>
          <a:p>
            <a:endParaRPr lang="en-AU" sz="1100" dirty="0" smtClean="0"/>
          </a:p>
          <a:p>
            <a:pPr marL="171450" indent="-171450">
              <a:buFont typeface="Arial" panose="020B0604020202020204" pitchFamily="34" charset="0"/>
              <a:buChar char="•"/>
            </a:pPr>
            <a:r>
              <a:rPr lang="en-AU" sz="1100" dirty="0" smtClean="0"/>
              <a:t>We’re not here to negatively impact on the environment,</a:t>
            </a:r>
            <a:r>
              <a:rPr lang="en-AU" sz="1100" baseline="0" dirty="0" smtClean="0"/>
              <a:t> business, families. </a:t>
            </a:r>
          </a:p>
          <a:p>
            <a:pPr marL="171450" indent="-171450">
              <a:buFont typeface="Arial" panose="020B0604020202020204" pitchFamily="34" charset="0"/>
              <a:buChar char="•"/>
            </a:pPr>
            <a:endParaRPr lang="en-AU" sz="1100" baseline="0" dirty="0" smtClean="0"/>
          </a:p>
          <a:p>
            <a:pPr marL="171450" indent="-171450">
              <a:buFont typeface="Arial" panose="020B0604020202020204" pitchFamily="34" charset="0"/>
              <a:buChar char="•"/>
            </a:pPr>
            <a:r>
              <a:rPr lang="en-AU" sz="1100" dirty="0" smtClean="0"/>
              <a:t>Tonight is the start – we don’t expect to deliver solutions or outcomes. We want to genuinely explore your issues and concerns.  It’s about PROCESS.  </a:t>
            </a:r>
          </a:p>
          <a:p>
            <a:pPr marL="171450" indent="-171450">
              <a:buFont typeface="Arial" panose="020B0604020202020204" pitchFamily="34" charset="0"/>
              <a:buChar char="•"/>
            </a:pPr>
            <a:endParaRPr lang="en-AU" sz="1100" dirty="0" smtClean="0"/>
          </a:p>
          <a:p>
            <a:pPr marL="171450" indent="-171450">
              <a:buFont typeface="Arial" panose="020B0604020202020204" pitchFamily="34" charset="0"/>
              <a:buChar char="•"/>
            </a:pPr>
            <a:r>
              <a:rPr lang="en-AU" sz="1100" baseline="0" dirty="0" smtClean="0"/>
              <a:t>At end of night – going to be asking for nominations to work with us on a Committee – we will not get the solution tonight, but to get there we need your help. </a:t>
            </a:r>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r>
              <a:rPr lang="en-AU" sz="1100" baseline="0" dirty="0" smtClean="0"/>
              <a:t>We have spoken to many groups and individuals – and there does exist different opinions.  We intend to hear everyone's views in a constructive way (seek agreement from audience). If we can’t conduct tonight this way then I reserve the right to shut the meeting down.</a:t>
            </a:r>
          </a:p>
          <a:p>
            <a:endParaRPr lang="en-AU" sz="1100" baseline="0" dirty="0" smtClean="0"/>
          </a:p>
          <a:p>
            <a:pPr marL="171450" indent="-171450">
              <a:buFont typeface="Arial" panose="020B0604020202020204" pitchFamily="34" charset="0"/>
              <a:buChar char="•"/>
            </a:pPr>
            <a:r>
              <a:rPr lang="en-AU" sz="1100" dirty="0"/>
              <a:t>A</a:t>
            </a:r>
            <a:r>
              <a:rPr lang="en-AU" sz="1100" baseline="0" dirty="0" smtClean="0"/>
              <a:t> great amount of time</a:t>
            </a:r>
            <a:r>
              <a:rPr lang="en-AU" sz="1100" dirty="0" smtClean="0"/>
              <a:t> and </a:t>
            </a:r>
            <a:r>
              <a:rPr lang="en-AU" sz="1100" baseline="0" dirty="0" smtClean="0"/>
              <a:t>research has been invested in prioritising increased availability of sustainable water for this region. </a:t>
            </a:r>
          </a:p>
          <a:p>
            <a:endParaRPr lang="en-AU" sz="1100" baseline="0" dirty="0" smtClean="0"/>
          </a:p>
          <a:p>
            <a:pPr marL="171450" indent="-171450">
              <a:buFont typeface="Arial" panose="020B0604020202020204" pitchFamily="34" charset="0"/>
              <a:buChar char="•"/>
            </a:pPr>
            <a:r>
              <a:rPr lang="en-AU" sz="1100" baseline="0" dirty="0" smtClean="0"/>
              <a:t>This project could provide significant opportunities for economic growth for you and your region, but for it to be realised, storage is critical. </a:t>
            </a:r>
          </a:p>
          <a:p>
            <a:pPr marL="171450" indent="-171450">
              <a:buFont typeface="Arial" panose="020B0604020202020204" pitchFamily="34" charset="0"/>
              <a:buChar char="•"/>
            </a:pPr>
            <a:endParaRPr lang="en-AU" sz="1100" dirty="0" smtClean="0"/>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2</a:t>
            </a:fld>
            <a:endParaRPr lang="en-AU"/>
          </a:p>
        </p:txBody>
      </p:sp>
    </p:spTree>
    <p:extLst>
      <p:ext uri="{BB962C8B-B14F-4D97-AF65-F5344CB8AC3E}">
        <p14:creationId xmlns:p14="http://schemas.microsoft.com/office/powerpoint/2010/main" val="792378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following words are a direct quote from the Expression of Interest document.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It is critical that the outcomes of this engagement process, with you community, inform the engagement process with private enterprise with the Master Plan directing how final proposals approach storage – there needs to be alignment.</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20</a:t>
            </a:fld>
            <a:endParaRPr lang="en-AU"/>
          </a:p>
        </p:txBody>
      </p:sp>
    </p:spTree>
    <p:extLst>
      <p:ext uri="{BB962C8B-B14F-4D97-AF65-F5344CB8AC3E}">
        <p14:creationId xmlns:p14="http://schemas.microsoft.com/office/powerpoint/2010/main" val="2169534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21</a:t>
            </a:fld>
            <a:endParaRPr lang="en-AU"/>
          </a:p>
        </p:txBody>
      </p:sp>
    </p:spTree>
    <p:extLst>
      <p:ext uri="{BB962C8B-B14F-4D97-AF65-F5344CB8AC3E}">
        <p14:creationId xmlns:p14="http://schemas.microsoft.com/office/powerpoint/2010/main" val="308020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22</a:t>
            </a:fld>
            <a:endParaRPr lang="en-AU"/>
          </a:p>
        </p:txBody>
      </p:sp>
    </p:spTree>
    <p:extLst>
      <p:ext uri="{BB962C8B-B14F-4D97-AF65-F5344CB8AC3E}">
        <p14:creationId xmlns:p14="http://schemas.microsoft.com/office/powerpoint/2010/main" val="792378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23</a:t>
            </a:fld>
            <a:endParaRPr lang="en-AU"/>
          </a:p>
        </p:txBody>
      </p:sp>
    </p:spTree>
    <p:extLst>
      <p:ext uri="{BB962C8B-B14F-4D97-AF65-F5344CB8AC3E}">
        <p14:creationId xmlns:p14="http://schemas.microsoft.com/office/powerpoint/2010/main" val="2286742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Opportunity for audience to grandstand issues/concerns</a:t>
            </a:r>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24</a:t>
            </a:fld>
            <a:endParaRPr lang="en-AU"/>
          </a:p>
        </p:txBody>
      </p:sp>
    </p:spTree>
    <p:extLst>
      <p:ext uri="{BB962C8B-B14F-4D97-AF65-F5344CB8AC3E}">
        <p14:creationId xmlns:p14="http://schemas.microsoft.com/office/powerpoint/2010/main" val="3255299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25</a:t>
            </a:fld>
            <a:endParaRPr lang="en-AU"/>
          </a:p>
        </p:txBody>
      </p:sp>
    </p:spTree>
    <p:extLst>
      <p:ext uri="{BB962C8B-B14F-4D97-AF65-F5344CB8AC3E}">
        <p14:creationId xmlns:p14="http://schemas.microsoft.com/office/powerpoint/2010/main" val="792378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rgbClr val="FF0000"/>
                </a:solidFill>
              </a:rPr>
              <a:t>Note to Steve – this was originally sticky dots but given the list of issues/opportunities could be added during the discussion, we thought a numbering system may work better. Happy to change.</a:t>
            </a:r>
          </a:p>
          <a:p>
            <a:endParaRPr lang="en-AU" dirty="0">
              <a:solidFill>
                <a:srgbClr val="FF0000"/>
              </a:solidFill>
            </a:endParaRPr>
          </a:p>
          <a:p>
            <a:r>
              <a:rPr lang="en-AU" dirty="0" smtClean="0">
                <a:solidFill>
                  <a:srgbClr val="FF0000"/>
                </a:solidFill>
              </a:rPr>
              <a:t>Going to need to capture the extra discussion points under the key themes.</a:t>
            </a:r>
            <a:endParaRPr lang="en-AU" dirty="0">
              <a:solidFill>
                <a:srgbClr val="FF0000"/>
              </a:solidFill>
            </a:endParaRPr>
          </a:p>
        </p:txBody>
      </p:sp>
      <p:sp>
        <p:nvSpPr>
          <p:cNvPr id="4" name="Slide Number Placeholder 3"/>
          <p:cNvSpPr>
            <a:spLocks noGrp="1"/>
          </p:cNvSpPr>
          <p:nvPr>
            <p:ph type="sldNum" sz="quarter" idx="10"/>
          </p:nvPr>
        </p:nvSpPr>
        <p:spPr/>
        <p:txBody>
          <a:bodyPr/>
          <a:lstStyle/>
          <a:p>
            <a:fld id="{009F8887-D1FA-4A6F-91AF-A14F97BBE3E5}" type="slidenum">
              <a:rPr lang="en-AU" smtClean="0"/>
              <a:pPr/>
              <a:t>26</a:t>
            </a:fld>
            <a:endParaRPr lang="en-AU"/>
          </a:p>
        </p:txBody>
      </p:sp>
    </p:spTree>
    <p:extLst>
      <p:ext uri="{BB962C8B-B14F-4D97-AF65-F5344CB8AC3E}">
        <p14:creationId xmlns:p14="http://schemas.microsoft.com/office/powerpoint/2010/main" val="521316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27</a:t>
            </a:fld>
            <a:endParaRPr lang="en-AU"/>
          </a:p>
        </p:txBody>
      </p:sp>
    </p:spTree>
    <p:extLst>
      <p:ext uri="{BB962C8B-B14F-4D97-AF65-F5344CB8AC3E}">
        <p14:creationId xmlns:p14="http://schemas.microsoft.com/office/powerpoint/2010/main" val="1880208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rgbClr val="FF0000"/>
                </a:solidFill>
              </a:rPr>
              <a:t>Note to Steve – this was originally sticky dots but given the list of issues/opportunities could be added during the discussion, we thought a numbering system may work better. Happy to change.</a:t>
            </a:r>
          </a:p>
          <a:p>
            <a:endParaRPr lang="en-AU" dirty="0">
              <a:solidFill>
                <a:srgbClr val="FF0000"/>
              </a:solidFill>
            </a:endParaRPr>
          </a:p>
          <a:p>
            <a:r>
              <a:rPr lang="en-AU" dirty="0" smtClean="0">
                <a:solidFill>
                  <a:srgbClr val="FF0000"/>
                </a:solidFill>
              </a:rPr>
              <a:t>Going to need to capture the extra discussion points under the key themes.</a:t>
            </a:r>
            <a:endParaRPr lang="en-AU" dirty="0">
              <a:solidFill>
                <a:srgbClr val="FF0000"/>
              </a:solidFill>
            </a:endParaRPr>
          </a:p>
        </p:txBody>
      </p:sp>
      <p:sp>
        <p:nvSpPr>
          <p:cNvPr id="4" name="Slide Number Placeholder 3"/>
          <p:cNvSpPr>
            <a:spLocks noGrp="1"/>
          </p:cNvSpPr>
          <p:nvPr>
            <p:ph type="sldNum" sz="quarter" idx="10"/>
          </p:nvPr>
        </p:nvSpPr>
        <p:spPr/>
        <p:txBody>
          <a:bodyPr/>
          <a:lstStyle/>
          <a:p>
            <a:fld id="{009F8887-D1FA-4A6F-91AF-A14F97BBE3E5}" type="slidenum">
              <a:rPr lang="en-AU" smtClean="0"/>
              <a:pPr/>
              <a:t>28</a:t>
            </a:fld>
            <a:endParaRPr lang="en-AU"/>
          </a:p>
        </p:txBody>
      </p:sp>
    </p:spTree>
    <p:extLst>
      <p:ext uri="{BB962C8B-B14F-4D97-AF65-F5344CB8AC3E}">
        <p14:creationId xmlns:p14="http://schemas.microsoft.com/office/powerpoint/2010/main" val="521316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29</a:t>
            </a:fld>
            <a:endParaRPr lang="en-AU"/>
          </a:p>
        </p:txBody>
      </p:sp>
    </p:spTree>
    <p:extLst>
      <p:ext uri="{BB962C8B-B14F-4D97-AF65-F5344CB8AC3E}">
        <p14:creationId xmlns:p14="http://schemas.microsoft.com/office/powerpoint/2010/main" val="265030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Here tonight are representatives of our Business Development and Stakeholder Engagement Team.</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Collectively we are here to work with the community – this is a process and we don’t intend to be able to answer all the questions tonight.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All members of the team will be assisting during the workshop parts of tonight.</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Georgina and Chloe will be documenting tonight’s discussion and you will be provided with a record after the conclusion of all information sessions.</a:t>
            </a:r>
            <a:endParaRPr lang="en-AU" dirty="0"/>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Acknowledgements: there are representatives here tonight from:</a:t>
            </a:r>
          </a:p>
          <a:p>
            <a:pPr marL="628650" lvl="1" indent="-171450">
              <a:buFont typeface="Arial" panose="020B0604020202020204" pitchFamily="34" charset="0"/>
              <a:buChar char="•"/>
            </a:pPr>
            <a:r>
              <a:rPr lang="en-AU" dirty="0" smtClean="0"/>
              <a:t>Mallala Council</a:t>
            </a:r>
          </a:p>
          <a:p>
            <a:pPr marL="628650" lvl="1" indent="-171450">
              <a:buFont typeface="Arial" panose="020B0604020202020204" pitchFamily="34" charset="0"/>
              <a:buChar char="•"/>
            </a:pPr>
            <a:r>
              <a:rPr lang="en-AU" dirty="0" err="1" smtClean="0"/>
              <a:t>Playford</a:t>
            </a:r>
            <a:r>
              <a:rPr lang="en-AU" dirty="0" smtClean="0"/>
              <a:t> Council</a:t>
            </a:r>
          </a:p>
          <a:p>
            <a:pPr marL="628650" lvl="1" indent="-171450">
              <a:buFont typeface="Arial" panose="020B0604020202020204" pitchFamily="34" charset="0"/>
              <a:buChar char="•"/>
            </a:pPr>
            <a:r>
              <a:rPr lang="en-AU" dirty="0" smtClean="0"/>
              <a:t>Local MP’s</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3</a:t>
            </a:fld>
            <a:endParaRPr lang="en-AU"/>
          </a:p>
        </p:txBody>
      </p:sp>
    </p:spTree>
    <p:extLst>
      <p:ext uri="{BB962C8B-B14F-4D97-AF65-F5344CB8AC3E}">
        <p14:creationId xmlns:p14="http://schemas.microsoft.com/office/powerpoint/2010/main" val="4255248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Above ground storage area has been calculated on a depth of about 8 metres (based on land condition in the area)</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30</a:t>
            </a:fld>
            <a:endParaRPr lang="en-AU"/>
          </a:p>
        </p:txBody>
      </p:sp>
    </p:spTree>
    <p:extLst>
      <p:ext uri="{BB962C8B-B14F-4D97-AF65-F5344CB8AC3E}">
        <p14:creationId xmlns:p14="http://schemas.microsoft.com/office/powerpoint/2010/main" val="2847856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850 ML recycled water storage at Aldinga Wastewater Treatment Plant.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Water used for vineyard irrigation – Willunga Basin Water Scheme.</a:t>
            </a:r>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31</a:t>
            </a:fld>
            <a:endParaRPr lang="en-AU"/>
          </a:p>
        </p:txBody>
      </p:sp>
    </p:spTree>
    <p:extLst>
      <p:ext uri="{BB962C8B-B14F-4D97-AF65-F5344CB8AC3E}">
        <p14:creationId xmlns:p14="http://schemas.microsoft.com/office/powerpoint/2010/main" val="4062068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000">
              <a:lnSpc>
                <a:spcPts val="2400"/>
              </a:lnSpc>
            </a:pPr>
            <a:r>
              <a:rPr lang="en-US" sz="1400" dirty="0" smtClean="0"/>
              <a:t>Bolivar Managed Aquifer and Recovery</a:t>
            </a:r>
          </a:p>
          <a:p>
            <a:pPr marL="428400" indent="-140400">
              <a:lnSpc>
                <a:spcPts val="2400"/>
              </a:lnSpc>
              <a:buFont typeface="Arial"/>
              <a:buChar char="•"/>
            </a:pPr>
            <a:r>
              <a:rPr lang="en-US" sz="1400" dirty="0" smtClean="0"/>
              <a:t>Constructed </a:t>
            </a:r>
            <a:r>
              <a:rPr lang="en-US" sz="1400" dirty="0"/>
              <a:t>in 1997. </a:t>
            </a:r>
            <a:endParaRPr lang="en-US" sz="1400" dirty="0" smtClean="0"/>
          </a:p>
          <a:p>
            <a:pPr marL="428400" indent="-140400">
              <a:lnSpc>
                <a:spcPts val="2400"/>
              </a:lnSpc>
              <a:buFont typeface="Arial"/>
              <a:buChar char="•"/>
            </a:pPr>
            <a:r>
              <a:rPr lang="en-US" sz="1400" dirty="0" smtClean="0"/>
              <a:t>Single </a:t>
            </a:r>
            <a:r>
              <a:rPr lang="en-US" sz="1400" dirty="0"/>
              <a:t>injection / extraction well. </a:t>
            </a:r>
            <a:endParaRPr lang="en-US" sz="1400" dirty="0" smtClean="0"/>
          </a:p>
          <a:p>
            <a:pPr marL="428400" indent="-140400">
              <a:lnSpc>
                <a:spcPts val="2400"/>
              </a:lnSpc>
              <a:buFont typeface="Arial"/>
              <a:buChar char="•"/>
            </a:pPr>
            <a:r>
              <a:rPr lang="en-US" sz="1400" dirty="0" smtClean="0"/>
              <a:t>16 </a:t>
            </a:r>
            <a:r>
              <a:rPr lang="en-US" sz="1400" dirty="0"/>
              <a:t>monitoring and observation wells constructed. </a:t>
            </a:r>
            <a:endParaRPr lang="en-US" sz="1400" dirty="0" smtClean="0"/>
          </a:p>
          <a:p>
            <a:pPr marL="428400" indent="-140400">
              <a:lnSpc>
                <a:spcPts val="2400"/>
              </a:lnSpc>
              <a:buFont typeface="Arial"/>
              <a:buChar char="•"/>
            </a:pPr>
            <a:r>
              <a:rPr lang="en-US" sz="1400" dirty="0" smtClean="0"/>
              <a:t>CSIRO </a:t>
            </a:r>
            <a:r>
              <a:rPr lang="en-US" sz="1400" dirty="0"/>
              <a:t>research project</a:t>
            </a:r>
          </a:p>
          <a:p>
            <a:pPr marL="428400" indent="-140400">
              <a:lnSpc>
                <a:spcPts val="2400"/>
              </a:lnSpc>
              <a:buFont typeface="Arial"/>
              <a:buChar char="•"/>
            </a:pPr>
            <a:r>
              <a:rPr lang="en-US" sz="1400" dirty="0"/>
              <a:t>704ML injected  - 501ML extracted between 1997 and 2010</a:t>
            </a:r>
          </a:p>
          <a:p>
            <a:pPr marL="428400" indent="-140400">
              <a:lnSpc>
                <a:spcPts val="2400"/>
              </a:lnSpc>
              <a:buFont typeface="Arial"/>
              <a:buChar char="•"/>
            </a:pPr>
            <a:r>
              <a:rPr lang="en-US" sz="1400" dirty="0"/>
              <a:t>Bores still operational. </a:t>
            </a:r>
            <a:endParaRPr lang="en-US" sz="1400" dirty="0" smtClean="0"/>
          </a:p>
          <a:p>
            <a:pPr marL="428400" indent="-140400">
              <a:lnSpc>
                <a:spcPts val="2400"/>
              </a:lnSpc>
              <a:buFont typeface="Arial"/>
              <a:buChar char="•"/>
            </a:pPr>
            <a:r>
              <a:rPr lang="en-US" sz="1400" dirty="0" smtClean="0"/>
              <a:t>Requires </a:t>
            </a:r>
            <a:r>
              <a:rPr lang="en-US" sz="1400" dirty="0"/>
              <a:t>more pipe capacity to transfer stored water to </a:t>
            </a:r>
            <a:r>
              <a:rPr lang="en-US" sz="1400" dirty="0" smtClean="0"/>
              <a:t>customers (only restriction)</a:t>
            </a:r>
            <a:endParaRPr lang="en-AU" sz="1400" dirty="0"/>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32</a:t>
            </a:fld>
            <a:endParaRPr lang="en-AU"/>
          </a:p>
        </p:txBody>
      </p:sp>
    </p:spTree>
    <p:extLst>
      <p:ext uri="{BB962C8B-B14F-4D97-AF65-F5344CB8AC3E}">
        <p14:creationId xmlns:p14="http://schemas.microsoft.com/office/powerpoint/2010/main" val="2731657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a:xfrm>
            <a:off x="666909" y="4780839"/>
            <a:ext cx="5335270" cy="4442698"/>
          </a:xfrm>
        </p:spPr>
        <p:txBody>
          <a:bodyPr/>
          <a:lstStyle/>
          <a:p>
            <a:pPr>
              <a:defRPr/>
            </a:pPr>
            <a:r>
              <a:rPr lang="en-AU" dirty="0" smtClean="0"/>
              <a:t>Steve note: This was originally intended to be a comparison of different water qualities but there is no simple way to show it without being alarmist (believe me, we tried!). Have come up with the following. Not sure if it needs more. This is really the only slide left that I’m not 100% comfortable with.</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33</a:t>
            </a:fld>
            <a:endParaRPr lang="en-AU"/>
          </a:p>
        </p:txBody>
      </p:sp>
    </p:spTree>
    <p:extLst>
      <p:ext uri="{BB962C8B-B14F-4D97-AF65-F5344CB8AC3E}">
        <p14:creationId xmlns:p14="http://schemas.microsoft.com/office/powerpoint/2010/main" val="4101828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There are multiple layers of the aquifer – each separated by a layer of clay. </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Each aquifer behaves slightly differently</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It is not a swimming pool – think of each aquifer as a bucket of sand into which water can be poured – and can move laterally through the sand</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Water can also be extracted from the bucket of sand</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Between each aquifer there is a layer of clay. These layers are impermeable, meaning that there is no interaction between each aquifer i.e. there is no movement of water between each layer.</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Unlike most aquifer systems, water in this region flows into a cone of depression which has come about through years of extraction for primary production use. (most systems flow to the sea)</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Water enters the aquifer system in the Mount Lofty Ranges and takes over 10,000 years to move to the Northern Adelaide Plains.</a:t>
            </a:r>
          </a:p>
          <a:p>
            <a:endParaRPr lang="en-AU" dirty="0"/>
          </a:p>
          <a:p>
            <a:endParaRPr lang="en-AU" dirty="0" smtClean="0"/>
          </a:p>
        </p:txBody>
      </p:sp>
      <p:sp>
        <p:nvSpPr>
          <p:cNvPr id="4" name="Slide Number Placeholder 3"/>
          <p:cNvSpPr>
            <a:spLocks noGrp="1"/>
          </p:cNvSpPr>
          <p:nvPr>
            <p:ph type="sldNum" sz="quarter" idx="10"/>
          </p:nvPr>
        </p:nvSpPr>
        <p:spPr/>
        <p:txBody>
          <a:bodyPr/>
          <a:lstStyle/>
          <a:p>
            <a:fld id="{009F8887-D1FA-4A6F-91AF-A14F97BBE3E5}" type="slidenum">
              <a:rPr lang="en-AU" smtClean="0"/>
              <a:pPr/>
              <a:t>34</a:t>
            </a:fld>
            <a:endParaRPr lang="en-AU"/>
          </a:p>
        </p:txBody>
      </p:sp>
    </p:spTree>
    <p:extLst>
      <p:ext uri="{BB962C8B-B14F-4D97-AF65-F5344CB8AC3E}">
        <p14:creationId xmlns:p14="http://schemas.microsoft.com/office/powerpoint/2010/main" val="1463099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pPr marL="171450" indent="-171450">
              <a:buFont typeface="Arial" panose="020B0604020202020204" pitchFamily="34" charset="0"/>
              <a:buChar char="•"/>
            </a:pPr>
            <a:r>
              <a:rPr lang="en-AU" dirty="0" smtClean="0"/>
              <a:t>Site was selected as:</a:t>
            </a:r>
          </a:p>
          <a:p>
            <a:pPr marL="628650" lvl="1" indent="-171450">
              <a:buFont typeface="Arial" panose="020B0604020202020204" pitchFamily="34" charset="0"/>
              <a:buChar char="•"/>
            </a:pPr>
            <a:r>
              <a:rPr lang="en-AU" dirty="0" smtClean="0"/>
              <a:t>Positioned close to the Virginia Pipeline Scheme and therefore could make use of existing infrastructure to transfer water (whilst the VPS is at capacity during Summer, there is capacity at the extremities of the network during summer)</a:t>
            </a:r>
          </a:p>
          <a:p>
            <a:pPr marL="628650" lvl="1" indent="-171450">
              <a:buFont typeface="Arial" panose="020B0604020202020204" pitchFamily="34" charset="0"/>
              <a:buChar char="•"/>
            </a:pPr>
            <a:r>
              <a:rPr lang="en-AU" strike="sngStrike" dirty="0" smtClean="0"/>
              <a:t>Positioned in an area with relatively low volume of existing T2 bores (in comparison to other areas)</a:t>
            </a:r>
          </a:p>
          <a:p>
            <a:pPr marL="628650" lvl="1" indent="-171450">
              <a:buFont typeface="Arial" panose="020B0604020202020204" pitchFamily="34" charset="0"/>
              <a:buChar char="•"/>
            </a:pPr>
            <a:r>
              <a:rPr lang="en-AU" dirty="0" smtClean="0"/>
              <a:t>During summer, everyone in the southern part of the network is taking water, </a:t>
            </a:r>
            <a:r>
              <a:rPr lang="en-AU" b="1" u="sng" dirty="0" smtClean="0"/>
              <a:t>reducing the pressure </a:t>
            </a:r>
            <a:r>
              <a:rPr lang="en-AU" dirty="0" smtClean="0"/>
              <a:t>and </a:t>
            </a:r>
            <a:r>
              <a:rPr lang="en-AU" b="1" i="1" dirty="0" smtClean="0"/>
              <a:t>creating capacity in the northern areas of the network</a:t>
            </a:r>
          </a:p>
          <a:p>
            <a:pPr marL="628650" lvl="1" indent="-171450">
              <a:buFont typeface="Arial" panose="020B0604020202020204" pitchFamily="34" charset="0"/>
              <a:buChar char="•"/>
            </a:pPr>
            <a:r>
              <a:rPr lang="en-AU" dirty="0" smtClean="0"/>
              <a:t>By storing winter water and making it available in summer at the northern end of the network </a:t>
            </a:r>
            <a:r>
              <a:rPr lang="en-AU" b="1" u="sng" dirty="0" smtClean="0"/>
              <a:t>it would improve pressure </a:t>
            </a:r>
            <a:r>
              <a:rPr lang="en-AU" dirty="0" smtClean="0"/>
              <a:t>and enable </a:t>
            </a:r>
            <a:r>
              <a:rPr lang="en-AU" b="1" u="sng" dirty="0" smtClean="0"/>
              <a:t>more water to be used </a:t>
            </a:r>
            <a:r>
              <a:rPr lang="en-AU" dirty="0" smtClean="0"/>
              <a:t>(without any significant alterations to the network)</a:t>
            </a:r>
          </a:p>
          <a:p>
            <a:pPr marL="628650" lvl="1" indent="-171450">
              <a:buFont typeface="Arial" panose="020B0604020202020204" pitchFamily="34" charset="0"/>
              <a:buChar char="•"/>
            </a:pPr>
            <a:r>
              <a:rPr lang="en-AU" dirty="0" smtClean="0"/>
              <a:t>All water planned for injection at this site had customers ready to take the water – </a:t>
            </a:r>
            <a:r>
              <a:rPr lang="en-AU" b="1" u="sng" dirty="0" smtClean="0"/>
              <a:t>demonstrated demand. </a:t>
            </a:r>
            <a:endParaRPr lang="en-AU" b="1" u="sng"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35</a:t>
            </a:fld>
            <a:endParaRPr lang="en-AU"/>
          </a:p>
        </p:txBody>
      </p:sp>
    </p:spTree>
    <p:extLst>
      <p:ext uri="{BB962C8B-B14F-4D97-AF65-F5344CB8AC3E}">
        <p14:creationId xmlns:p14="http://schemas.microsoft.com/office/powerpoint/2010/main" val="3492012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solidFill>
                  <a:srgbClr val="FF0000"/>
                </a:solidFill>
              </a:rPr>
              <a:t>Without any extraction (historically)</a:t>
            </a:r>
          </a:p>
          <a:p>
            <a:endParaRPr lang="en-AU" dirty="0"/>
          </a:p>
          <a:p>
            <a:r>
              <a:rPr lang="en-AU" dirty="0" smtClean="0"/>
              <a:t>- If we were to have tapped into the T1 or T2 aquifer for the very first time, this is what you would have seen – strong water pressure pushing up over 10 metres above the ground. </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36</a:t>
            </a:fld>
            <a:endParaRPr lang="en-AU"/>
          </a:p>
        </p:txBody>
      </p:sp>
    </p:spTree>
    <p:extLst>
      <p:ext uri="{BB962C8B-B14F-4D97-AF65-F5344CB8AC3E}">
        <p14:creationId xmlns:p14="http://schemas.microsoft.com/office/powerpoint/2010/main" val="595345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solidFill>
                  <a:srgbClr val="FF0000"/>
                </a:solidFill>
              </a:rPr>
              <a:t>Currently – no MAR scheme </a:t>
            </a:r>
          </a:p>
          <a:p>
            <a:endParaRPr lang="en-AU" dirty="0"/>
          </a:p>
          <a:p>
            <a:r>
              <a:rPr lang="en-AU" dirty="0" smtClean="0"/>
              <a:t>Bores drilled into the T2 and T1 – pressure higher in winter than summer – because there is greater extraction in summer.</a:t>
            </a:r>
          </a:p>
          <a:p>
            <a:endParaRPr lang="en-AU" dirty="0"/>
          </a:p>
          <a:p>
            <a:r>
              <a:rPr lang="en-AU" dirty="0" smtClean="0"/>
              <a:t>This is without a MAR scheme in operation.</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37</a:t>
            </a:fld>
            <a:endParaRPr lang="en-AU"/>
          </a:p>
        </p:txBody>
      </p:sp>
    </p:spTree>
    <p:extLst>
      <p:ext uri="{BB962C8B-B14F-4D97-AF65-F5344CB8AC3E}">
        <p14:creationId xmlns:p14="http://schemas.microsoft.com/office/powerpoint/2010/main" val="3433827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We’re now going to focus on the T2 aquifer, which is where any future MAR scheme would access.</a:t>
            </a:r>
          </a:p>
          <a:p>
            <a:endParaRPr lang="en-AU" dirty="0" smtClean="0"/>
          </a:p>
          <a:p>
            <a:r>
              <a:rPr lang="en-AU" b="1" u="sng" dirty="0" smtClean="0"/>
              <a:t>All based on Modelling Report of Two Wells Site</a:t>
            </a:r>
          </a:p>
          <a:p>
            <a:endParaRPr lang="en-AU" dirty="0" smtClean="0"/>
          </a:p>
          <a:p>
            <a:r>
              <a:rPr lang="en-AU" dirty="0" smtClean="0"/>
              <a:t>This shows the injection cycle during winter – based on injection of 300 </a:t>
            </a:r>
            <a:r>
              <a:rPr lang="en-AU" dirty="0" err="1" smtClean="0"/>
              <a:t>mgl</a:t>
            </a:r>
            <a:r>
              <a:rPr lang="en-AU" dirty="0" smtClean="0"/>
              <a:t>. </a:t>
            </a:r>
          </a:p>
          <a:p>
            <a:endParaRPr lang="en-AU" dirty="0"/>
          </a:p>
          <a:p>
            <a:r>
              <a:rPr lang="en-AU" dirty="0" smtClean="0"/>
              <a:t>This shows the extent of the injected water as it would appear in the aquifer. As you can see, there is no interaction with the aquifer above given clay layers.</a:t>
            </a:r>
          </a:p>
          <a:p>
            <a:endParaRPr lang="en-AU" dirty="0"/>
          </a:p>
          <a:p>
            <a:r>
              <a:rPr lang="en-AU" dirty="0" smtClean="0"/>
              <a:t>This ‘bubble’ is formed due to:</a:t>
            </a:r>
          </a:p>
          <a:p>
            <a:pPr marL="171450" indent="-171450">
              <a:buFont typeface="Arial" panose="020B0604020202020204" pitchFamily="34" charset="0"/>
              <a:buChar char="•"/>
            </a:pPr>
            <a:r>
              <a:rPr lang="en-AU" dirty="0" smtClean="0"/>
              <a:t>the pressure of injection</a:t>
            </a:r>
            <a:r>
              <a:rPr lang="en-AU" dirty="0" smtClean="0">
                <a:solidFill>
                  <a:srgbClr val="FF0000"/>
                </a:solidFill>
              </a:rPr>
              <a:t>,</a:t>
            </a:r>
          </a:p>
          <a:p>
            <a:pPr marL="171450" indent="-171450">
              <a:buFont typeface="Arial" panose="020B0604020202020204" pitchFamily="34" charset="0"/>
              <a:buChar char="•"/>
            </a:pPr>
            <a:r>
              <a:rPr lang="en-AU" dirty="0" smtClean="0"/>
              <a:t>Different water densities (between recycled water which is about half the density of native groundwater which is salty)</a:t>
            </a:r>
          </a:p>
          <a:p>
            <a:pPr marL="171450" indent="-171450">
              <a:buFont typeface="Arial" panose="020B0604020202020204" pitchFamily="34" charset="0"/>
              <a:buChar char="•"/>
            </a:pPr>
            <a:endParaRPr lang="en-AU" dirty="0"/>
          </a:p>
          <a:p>
            <a:r>
              <a:rPr lang="en-AU" dirty="0" smtClean="0"/>
              <a:t>The bore in the T1 aquifer is there to show that there is no change to pressure than what is currently experienced.</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38</a:t>
            </a:fld>
            <a:endParaRPr lang="en-AU"/>
          </a:p>
        </p:txBody>
      </p:sp>
    </p:spTree>
    <p:extLst>
      <p:ext uri="{BB962C8B-B14F-4D97-AF65-F5344CB8AC3E}">
        <p14:creationId xmlns:p14="http://schemas.microsoft.com/office/powerpoint/2010/main" val="1905329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image shows the extraction cycle during summer.</a:t>
            </a:r>
          </a:p>
          <a:p>
            <a:endParaRPr lang="en-AU" dirty="0" smtClean="0"/>
          </a:p>
          <a:p>
            <a:r>
              <a:rPr lang="en-AU" dirty="0" smtClean="0"/>
              <a:t>There is a natural blending of waters at the edges of the ‘bubble’. This means that 85% of water is extracted, 15% remains in the aquifer.</a:t>
            </a:r>
          </a:p>
          <a:p>
            <a:endParaRPr lang="en-AU" dirty="0"/>
          </a:p>
          <a:p>
            <a:r>
              <a:rPr lang="en-AU" dirty="0" smtClean="0"/>
              <a:t>You can see that over one year, the 15% remaining water has moved about 100 metres – more towards the cone of depression</a:t>
            </a:r>
          </a:p>
          <a:p>
            <a:endParaRPr lang="en-AU" dirty="0">
              <a:solidFill>
                <a:srgbClr val="FF0000"/>
              </a:solidFill>
            </a:endParaRPr>
          </a:p>
          <a:p>
            <a:r>
              <a:rPr lang="en-AU" dirty="0" smtClean="0">
                <a:solidFill>
                  <a:srgbClr val="FF0000"/>
                </a:solidFill>
              </a:rPr>
              <a:t>15% stays and moves over time</a:t>
            </a:r>
            <a:endParaRPr lang="en-AU" dirty="0">
              <a:solidFill>
                <a:srgbClr val="FF0000"/>
              </a:solidFill>
            </a:endParaRPr>
          </a:p>
        </p:txBody>
      </p:sp>
      <p:sp>
        <p:nvSpPr>
          <p:cNvPr id="4" name="Slide Number Placeholder 3"/>
          <p:cNvSpPr>
            <a:spLocks noGrp="1"/>
          </p:cNvSpPr>
          <p:nvPr>
            <p:ph type="sldNum" sz="quarter" idx="10"/>
          </p:nvPr>
        </p:nvSpPr>
        <p:spPr/>
        <p:txBody>
          <a:bodyPr/>
          <a:lstStyle/>
          <a:p>
            <a:fld id="{009F8887-D1FA-4A6F-91AF-A14F97BBE3E5}" type="slidenum">
              <a:rPr lang="en-AU" smtClean="0"/>
              <a:pPr/>
              <a:t>39</a:t>
            </a:fld>
            <a:endParaRPr lang="en-AU"/>
          </a:p>
        </p:txBody>
      </p:sp>
    </p:spTree>
    <p:extLst>
      <p:ext uri="{BB962C8B-B14F-4D97-AF65-F5344CB8AC3E}">
        <p14:creationId xmlns:p14="http://schemas.microsoft.com/office/powerpoint/2010/main" val="172786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agenda provides for us to share some information with you.</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Plenty of time has also been allowed for you to share your thoughts and have input to this important project.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We will work within the two hours.  If we need a bit longer on something we can do that but that will mean we need to pull back in other areas.  I will try not to constrain any discussion but will need to keep the agenda moving.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Seek confirmation that this agenda is ok – Are you comfortable to proceed on this basis?</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4</a:t>
            </a:fld>
            <a:endParaRPr lang="en-AU"/>
          </a:p>
        </p:txBody>
      </p:sp>
    </p:spTree>
    <p:extLst>
      <p:ext uri="{BB962C8B-B14F-4D97-AF65-F5344CB8AC3E}">
        <p14:creationId xmlns:p14="http://schemas.microsoft.com/office/powerpoint/2010/main" val="719293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Injection / extraction for 15 years</a:t>
            </a:r>
          </a:p>
          <a:p>
            <a:endParaRPr lang="en-AU" dirty="0"/>
          </a:p>
          <a:p>
            <a:r>
              <a:rPr lang="en-AU" dirty="0" smtClean="0"/>
              <a:t>At 15 years, the small remaining volume of recycled water has extended 300 metres towards the cone of depression.</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40</a:t>
            </a:fld>
            <a:endParaRPr lang="en-AU"/>
          </a:p>
        </p:txBody>
      </p:sp>
    </p:spTree>
    <p:extLst>
      <p:ext uri="{BB962C8B-B14F-4D97-AF65-F5344CB8AC3E}">
        <p14:creationId xmlns:p14="http://schemas.microsoft.com/office/powerpoint/2010/main" val="42022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50 years, the </a:t>
            </a:r>
            <a:r>
              <a:rPr lang="en-AU" dirty="0"/>
              <a:t>small remaining volume of recycled water has extended </a:t>
            </a:r>
            <a:r>
              <a:rPr lang="en-AU" dirty="0" smtClean="0"/>
              <a:t>400 </a:t>
            </a:r>
            <a:r>
              <a:rPr lang="en-AU" dirty="0"/>
              <a:t>metres towards the cone of </a:t>
            </a:r>
            <a:r>
              <a:rPr lang="en-AU" dirty="0" smtClean="0"/>
              <a:t>depression</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41</a:t>
            </a:fld>
            <a:endParaRPr lang="en-AU"/>
          </a:p>
        </p:txBody>
      </p:sp>
    </p:spTree>
    <p:extLst>
      <p:ext uri="{BB962C8B-B14F-4D97-AF65-F5344CB8AC3E}">
        <p14:creationId xmlns:p14="http://schemas.microsoft.com/office/powerpoint/2010/main" val="296213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r>
              <a:rPr lang="en-AU" dirty="0" smtClean="0"/>
              <a:t>In 100 years, 800 metres </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42</a:t>
            </a:fld>
            <a:endParaRPr lang="en-AU"/>
          </a:p>
        </p:txBody>
      </p:sp>
    </p:spTree>
    <p:extLst>
      <p:ext uri="{BB962C8B-B14F-4D97-AF65-F5344CB8AC3E}">
        <p14:creationId xmlns:p14="http://schemas.microsoft.com/office/powerpoint/2010/main" val="1463099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200 years, 1400 metres.</a:t>
            </a:r>
          </a:p>
          <a:p>
            <a:endParaRPr lang="en-AU" dirty="0"/>
          </a:p>
          <a:p>
            <a:r>
              <a:rPr lang="en-AU" dirty="0" smtClean="0"/>
              <a:t>Each year, the remaining recycled water blends with the existing groundwater.</a:t>
            </a:r>
          </a:p>
          <a:p>
            <a:endParaRPr lang="en-AU" dirty="0"/>
          </a:p>
          <a:p>
            <a:r>
              <a:rPr lang="en-AU" dirty="0" smtClean="0"/>
              <a:t>By 200 years, the recycled water would be difficult to detect. </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43</a:t>
            </a:fld>
            <a:endParaRPr lang="en-AU"/>
          </a:p>
        </p:txBody>
      </p:sp>
    </p:spTree>
    <p:extLst>
      <p:ext uri="{BB962C8B-B14F-4D97-AF65-F5344CB8AC3E}">
        <p14:creationId xmlns:p14="http://schemas.microsoft.com/office/powerpoint/2010/main" val="1431740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INJECTION:  SUMMARY OF MOVEMENT – over 200 years</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44</a:t>
            </a:fld>
            <a:endParaRPr lang="en-AU"/>
          </a:p>
        </p:txBody>
      </p:sp>
    </p:spTree>
    <p:extLst>
      <p:ext uri="{BB962C8B-B14F-4D97-AF65-F5344CB8AC3E}">
        <p14:creationId xmlns:p14="http://schemas.microsoft.com/office/powerpoint/2010/main" val="297499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Extraction</a:t>
            </a:r>
          </a:p>
          <a:p>
            <a:endParaRPr lang="en-AU" dirty="0"/>
          </a:p>
          <a:p>
            <a:r>
              <a:rPr lang="en-AU" dirty="0" smtClean="0"/>
              <a:t>To show the movement of recycled water during the extraction phase over 200 years</a:t>
            </a:r>
            <a:endParaRPr lang="en-AU" dirty="0">
              <a:solidFill>
                <a:srgbClr val="FF0000"/>
              </a:solidFill>
            </a:endParaRPr>
          </a:p>
        </p:txBody>
      </p:sp>
      <p:sp>
        <p:nvSpPr>
          <p:cNvPr id="4" name="Slide Number Placeholder 3"/>
          <p:cNvSpPr>
            <a:spLocks noGrp="1"/>
          </p:cNvSpPr>
          <p:nvPr>
            <p:ph type="sldNum" sz="quarter" idx="10"/>
          </p:nvPr>
        </p:nvSpPr>
        <p:spPr/>
        <p:txBody>
          <a:bodyPr/>
          <a:lstStyle/>
          <a:p>
            <a:fld id="{009F8887-D1FA-4A6F-91AF-A14F97BBE3E5}" type="slidenum">
              <a:rPr lang="en-AU" smtClean="0"/>
              <a:pPr/>
              <a:t>45</a:t>
            </a:fld>
            <a:endParaRPr lang="en-AU"/>
          </a:p>
        </p:txBody>
      </p:sp>
    </p:spTree>
    <p:extLst>
      <p:ext uri="{BB962C8B-B14F-4D97-AF65-F5344CB8AC3E}">
        <p14:creationId xmlns:p14="http://schemas.microsoft.com/office/powerpoint/2010/main" val="2850081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FOOTPRINT – compared to above ground storage</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Example of above ground MAR infrastructure – Aldinga Managed Aquifer and Recharge Scheme</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Left – pump station</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Right  - individual bore</a:t>
            </a:r>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46</a:t>
            </a:fld>
            <a:endParaRPr lang="en-AU"/>
          </a:p>
        </p:txBody>
      </p:sp>
    </p:spTree>
    <p:extLst>
      <p:ext uri="{BB962C8B-B14F-4D97-AF65-F5344CB8AC3E}">
        <p14:creationId xmlns:p14="http://schemas.microsoft.com/office/powerpoint/2010/main" val="3450996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9F8887-D1FA-4A6F-91AF-A14F97BBE3E5}" type="slidenum">
              <a:rPr lang="en-AU" smtClean="0"/>
              <a:pPr/>
              <a:t>47</a:t>
            </a:fld>
            <a:endParaRPr lang="en-AU"/>
          </a:p>
        </p:txBody>
      </p:sp>
    </p:spTree>
    <p:extLst>
      <p:ext uri="{BB962C8B-B14F-4D97-AF65-F5344CB8AC3E}">
        <p14:creationId xmlns:p14="http://schemas.microsoft.com/office/powerpoint/2010/main" val="3310826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48</a:t>
            </a:fld>
            <a:endParaRPr lang="en-AU"/>
          </a:p>
        </p:txBody>
      </p:sp>
    </p:spTree>
    <p:extLst>
      <p:ext uri="{BB962C8B-B14F-4D97-AF65-F5344CB8AC3E}">
        <p14:creationId xmlns:p14="http://schemas.microsoft.com/office/powerpoint/2010/main" val="41761200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49</a:t>
            </a:fld>
            <a:endParaRPr lang="en-AU"/>
          </a:p>
        </p:txBody>
      </p:sp>
    </p:spTree>
    <p:extLst>
      <p:ext uri="{BB962C8B-B14F-4D97-AF65-F5344CB8AC3E}">
        <p14:creationId xmlns:p14="http://schemas.microsoft.com/office/powerpoint/2010/main" val="188020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lot of people have put in a lot behind the scenes.  Engagement processes of the extent to which we have organised here don’t happen without a lot of work and energy.</a:t>
            </a:r>
          </a:p>
          <a:p>
            <a:endParaRPr lang="en-AU" dirty="0" smtClean="0"/>
          </a:p>
          <a:p>
            <a:r>
              <a:rPr lang="en-AU" dirty="0" smtClean="0"/>
              <a:t>No of letters distributed:</a:t>
            </a:r>
          </a:p>
          <a:p>
            <a:endParaRPr lang="en-AU" dirty="0"/>
          </a:p>
          <a:p>
            <a:r>
              <a:rPr lang="en-AU" dirty="0" smtClean="0"/>
              <a:t>No of sessions held to date with key stakeholders:</a:t>
            </a:r>
          </a:p>
          <a:p>
            <a:endParaRPr lang="en-AU" dirty="0"/>
          </a:p>
          <a:p>
            <a:r>
              <a:rPr lang="en-AU" dirty="0" smtClean="0"/>
              <a:t>No of information sessions to be held (no of people registered):</a:t>
            </a:r>
          </a:p>
          <a:p>
            <a:endParaRPr lang="en-AU" dirty="0"/>
          </a:p>
          <a:p>
            <a:r>
              <a:rPr lang="en-AU" dirty="0" smtClean="0"/>
              <a:t>Intending to form a committee from nominees (more info later about how you can join) to work with SA Water to develop a water storage master plan.</a:t>
            </a:r>
          </a:p>
          <a:p>
            <a:endParaRPr lang="en-AU" dirty="0" smtClean="0"/>
          </a:p>
          <a:p>
            <a:r>
              <a:rPr lang="en-AU" dirty="0" smtClean="0"/>
              <a:t>This is an extensive process – and we need your cooperation and support to help us deliver the right outcome.</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5</a:t>
            </a:fld>
            <a:endParaRPr lang="en-AU"/>
          </a:p>
        </p:txBody>
      </p:sp>
    </p:spTree>
    <p:extLst>
      <p:ext uri="{BB962C8B-B14F-4D97-AF65-F5344CB8AC3E}">
        <p14:creationId xmlns:p14="http://schemas.microsoft.com/office/powerpoint/2010/main" val="23977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r>
              <a:rPr lang="en-AU" dirty="0" smtClean="0"/>
              <a:t>Opportunity to</a:t>
            </a:r>
            <a:r>
              <a:rPr lang="en-AU" baseline="0" dirty="0" smtClean="0"/>
              <a:t> provide instructions to the committee for development of master plan. </a:t>
            </a:r>
          </a:p>
          <a:p>
            <a:r>
              <a:rPr lang="en-AU" baseline="0" dirty="0" smtClean="0"/>
              <a:t>Chloe and Jane to collate the ideas during activity and pin</a:t>
            </a:r>
            <a:r>
              <a:rPr lang="en-AU" dirty="0" smtClean="0"/>
              <a:t> on board in categories</a:t>
            </a:r>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50</a:t>
            </a:fld>
            <a:endParaRPr lang="en-AU"/>
          </a:p>
        </p:txBody>
      </p:sp>
    </p:spTree>
    <p:extLst>
      <p:ext uri="{BB962C8B-B14F-4D97-AF65-F5344CB8AC3E}">
        <p14:creationId xmlns:p14="http://schemas.microsoft.com/office/powerpoint/2010/main" val="4093935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r>
              <a:rPr lang="en-AU" dirty="0" smtClean="0"/>
              <a:t>Ensure people have</a:t>
            </a:r>
            <a:r>
              <a:rPr lang="en-AU" baseline="0" dirty="0" smtClean="0"/>
              <a:t> provided mail/email details – see Chloe</a:t>
            </a:r>
          </a:p>
          <a:p>
            <a:endParaRPr lang="en-AU" baseline="0" dirty="0" smtClean="0"/>
          </a:p>
          <a:p>
            <a:r>
              <a:rPr lang="en-AU" baseline="0" dirty="0" smtClean="0"/>
              <a:t>Community Reference Group forms will be available on your way out. If you are a member of an</a:t>
            </a:r>
            <a:r>
              <a:rPr lang="en-AU" dirty="0" smtClean="0"/>
              <a:t> Industry Association/Group/ Council</a:t>
            </a:r>
            <a:r>
              <a:rPr lang="en-AU" baseline="0" dirty="0" smtClean="0"/>
              <a:t> encourage you to nominate one person to</a:t>
            </a:r>
            <a:r>
              <a:rPr lang="en-AU" dirty="0" smtClean="0"/>
              <a:t> represent</a:t>
            </a:r>
          </a:p>
        </p:txBody>
      </p:sp>
      <p:sp>
        <p:nvSpPr>
          <p:cNvPr id="4" name="Slide Number Placeholder 3"/>
          <p:cNvSpPr>
            <a:spLocks noGrp="1"/>
          </p:cNvSpPr>
          <p:nvPr>
            <p:ph type="sldNum" sz="quarter" idx="10"/>
          </p:nvPr>
        </p:nvSpPr>
        <p:spPr/>
        <p:txBody>
          <a:bodyPr/>
          <a:lstStyle/>
          <a:p>
            <a:fld id="{009F8887-D1FA-4A6F-91AF-A14F97BBE3E5}" type="slidenum">
              <a:rPr lang="en-AU" smtClean="0"/>
              <a:pPr/>
              <a:t>51</a:t>
            </a:fld>
            <a:endParaRPr lang="en-AU"/>
          </a:p>
        </p:txBody>
      </p:sp>
    </p:spTree>
    <p:extLst>
      <p:ext uri="{BB962C8B-B14F-4D97-AF65-F5344CB8AC3E}">
        <p14:creationId xmlns:p14="http://schemas.microsoft.com/office/powerpoint/2010/main" val="1759701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9F8887-D1FA-4A6F-91AF-A14F97BBE3E5}" type="slidenum">
              <a:rPr lang="en-AU" smtClean="0"/>
              <a:pPr/>
              <a:t>52</a:t>
            </a:fld>
            <a:endParaRPr lang="en-AU"/>
          </a:p>
        </p:txBody>
      </p:sp>
    </p:spTree>
    <p:extLst>
      <p:ext uri="{BB962C8B-B14F-4D97-AF65-F5344CB8AC3E}">
        <p14:creationId xmlns:p14="http://schemas.microsoft.com/office/powerpoint/2010/main" val="11505724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53</a:t>
            </a:fld>
            <a:endParaRPr lang="en-AU"/>
          </a:p>
        </p:txBody>
      </p:sp>
    </p:spTree>
    <p:extLst>
      <p:ext uri="{BB962C8B-B14F-4D97-AF65-F5344CB8AC3E}">
        <p14:creationId xmlns:p14="http://schemas.microsoft.com/office/powerpoint/2010/main" val="4842199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further information</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54</a:t>
            </a:fld>
            <a:endParaRPr lang="en-AU"/>
          </a:p>
        </p:txBody>
      </p:sp>
    </p:spTree>
    <p:extLst>
      <p:ext uri="{BB962C8B-B14F-4D97-AF65-F5344CB8AC3E}">
        <p14:creationId xmlns:p14="http://schemas.microsoft.com/office/powerpoint/2010/main" val="34879279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9F8887-D1FA-4A6F-91AF-A14F97BBE3E5}" type="slidenum">
              <a:rPr lang="en-AU" smtClean="0"/>
              <a:pPr/>
              <a:t>55</a:t>
            </a:fld>
            <a:endParaRPr lang="en-AU"/>
          </a:p>
        </p:txBody>
      </p:sp>
    </p:spTree>
    <p:extLst>
      <p:ext uri="{BB962C8B-B14F-4D97-AF65-F5344CB8AC3E}">
        <p14:creationId xmlns:p14="http://schemas.microsoft.com/office/powerpoint/2010/main" val="3041807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Some of you have expressed concern about a MAR scheme being located here as groundwater is commonly used for domestic purpose given there is no mains water supply surrounding the site</a:t>
            </a:r>
          </a:p>
          <a:p>
            <a:pPr marL="171450" indent="-171450">
              <a:buFont typeface="Arial" panose="020B0604020202020204" pitchFamily="34" charset="0"/>
              <a:buChar char="•"/>
            </a:pPr>
            <a:r>
              <a:rPr lang="en-AU" dirty="0" smtClean="0"/>
              <a:t>This slide shows SA Water’s potable network and the gaps within.</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If needed: initially investigations have indicated that approximately 23 kilometres of pipe (and associated infrastructure) would be required to service this area. </a:t>
            </a:r>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56</a:t>
            </a:fld>
            <a:endParaRPr lang="en-AU"/>
          </a:p>
        </p:txBody>
      </p:sp>
    </p:spTree>
    <p:extLst>
      <p:ext uri="{BB962C8B-B14F-4D97-AF65-F5344CB8AC3E}">
        <p14:creationId xmlns:p14="http://schemas.microsoft.com/office/powerpoint/2010/main" val="348938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9F8887-D1FA-4A6F-91AF-A14F97BBE3E5}" type="slidenum">
              <a:rPr lang="en-AU" smtClean="0"/>
              <a:pPr/>
              <a:t>6</a:t>
            </a:fld>
            <a:endParaRPr lang="en-AU"/>
          </a:p>
        </p:txBody>
      </p:sp>
    </p:spTree>
    <p:extLst>
      <p:ext uri="{BB962C8B-B14F-4D97-AF65-F5344CB8AC3E}">
        <p14:creationId xmlns:p14="http://schemas.microsoft.com/office/powerpoint/2010/main" val="29408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009F8887-D1FA-4A6F-91AF-A14F97BBE3E5}" type="slidenum">
              <a:rPr lang="en-AU" smtClean="0"/>
              <a:pPr/>
              <a:t>7</a:t>
            </a:fld>
            <a:endParaRPr lang="en-AU"/>
          </a:p>
        </p:txBody>
      </p:sp>
    </p:spTree>
    <p:extLst>
      <p:ext uri="{BB962C8B-B14F-4D97-AF65-F5344CB8AC3E}">
        <p14:creationId xmlns:p14="http://schemas.microsoft.com/office/powerpoint/2010/main" val="79237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Virginia Pipeline Scheme has been in operation since 1998.</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Took about 8 years to reach its full potential.</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The Scheme is currently under the ownership and operation of </a:t>
            </a:r>
            <a:r>
              <a:rPr lang="en-AU" dirty="0" err="1" smtClean="0"/>
              <a:t>Trility</a:t>
            </a:r>
            <a:r>
              <a:rPr lang="en-AU" dirty="0" smtClean="0"/>
              <a:t> Pty Ltd (formally Water Reticulation Services Virginia, WRSV).</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The Scheme is due to transfer to SA Water on 1 January 2018. New contracts are required to be offered to existing customers by 30 June 2017, on the same terms and conditions of the existing customer agreements with the exception of price (15 year term).</a:t>
            </a:r>
          </a:p>
        </p:txBody>
      </p:sp>
      <p:sp>
        <p:nvSpPr>
          <p:cNvPr id="4" name="Slide Number Placeholder 3"/>
          <p:cNvSpPr>
            <a:spLocks noGrp="1"/>
          </p:cNvSpPr>
          <p:nvPr>
            <p:ph type="sldNum" sz="quarter" idx="10"/>
          </p:nvPr>
        </p:nvSpPr>
        <p:spPr/>
        <p:txBody>
          <a:bodyPr/>
          <a:lstStyle/>
          <a:p>
            <a:fld id="{009F8887-D1FA-4A6F-91AF-A14F97BBE3E5}" type="slidenum">
              <a:rPr lang="en-AU" smtClean="0"/>
              <a:pPr/>
              <a:t>8</a:t>
            </a:fld>
            <a:endParaRPr lang="en-AU"/>
          </a:p>
        </p:txBody>
      </p:sp>
    </p:spTree>
    <p:extLst>
      <p:ext uri="{BB962C8B-B14F-4D97-AF65-F5344CB8AC3E}">
        <p14:creationId xmlns:p14="http://schemas.microsoft.com/office/powerpoint/2010/main" val="382148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9F8887-D1FA-4A6F-91AF-A14F97BBE3E5}" type="slidenum">
              <a:rPr lang="en-AU" smtClean="0"/>
              <a:pPr/>
              <a:t>9</a:t>
            </a:fld>
            <a:endParaRPr lang="en-AU"/>
          </a:p>
        </p:txBody>
      </p:sp>
    </p:spTree>
    <p:extLst>
      <p:ext uri="{BB962C8B-B14F-4D97-AF65-F5344CB8AC3E}">
        <p14:creationId xmlns:p14="http://schemas.microsoft.com/office/powerpoint/2010/main" val="1915677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1" y="0"/>
            <a:ext cx="91414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15616" y="1412777"/>
            <a:ext cx="4680520" cy="1656184"/>
          </a:xfrm>
        </p:spPr>
        <p:txBody>
          <a:bodyPr lIns="0" tIns="0" rIns="0" bIns="0">
            <a:normAutofit/>
          </a:bodyPr>
          <a:lstStyle>
            <a:lvl1pPr algn="l">
              <a:defRPr sz="5200" b="0">
                <a:solidFill>
                  <a:schemeClr val="bg1"/>
                </a:solidFill>
              </a:defRPr>
            </a:lvl1pPr>
          </a:lstStyle>
          <a:p>
            <a:r>
              <a:rPr lang="en-US" dirty="0" smtClean="0"/>
              <a:t>Click to edit Master title</a:t>
            </a:r>
            <a:endParaRPr lang="en-AU" dirty="0"/>
          </a:p>
        </p:txBody>
      </p:sp>
      <p:sp>
        <p:nvSpPr>
          <p:cNvPr id="3" name="Subtitle 2"/>
          <p:cNvSpPr>
            <a:spLocks noGrp="1"/>
          </p:cNvSpPr>
          <p:nvPr>
            <p:ph type="subTitle" idx="1"/>
          </p:nvPr>
        </p:nvSpPr>
        <p:spPr>
          <a:xfrm>
            <a:off x="1115616" y="3260576"/>
            <a:ext cx="4680520" cy="1752600"/>
          </a:xfrm>
        </p:spPr>
        <p:txBody>
          <a:bodyPr lIns="0" tIns="0" rIns="0" bIns="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AU" dirty="0"/>
          </a:p>
        </p:txBody>
      </p:sp>
      <p:sp>
        <p:nvSpPr>
          <p:cNvPr id="4" name="Date Placeholder 3"/>
          <p:cNvSpPr>
            <a:spLocks noGrp="1"/>
          </p:cNvSpPr>
          <p:nvPr>
            <p:ph type="dt" sz="half" idx="10"/>
          </p:nvPr>
        </p:nvSpPr>
        <p:spPr>
          <a:xfrm>
            <a:off x="1619673" y="6309322"/>
            <a:ext cx="2088232" cy="365125"/>
          </a:xfrm>
        </p:spPr>
        <p:txBody>
          <a:bodyPr lIns="0" tIns="0" rIns="0" bIns="0"/>
          <a:lstStyle>
            <a:lvl1pPr>
              <a:defRPr sz="1400">
                <a:solidFill>
                  <a:srgbClr val="0067B1"/>
                </a:solidFill>
              </a:defRPr>
            </a:lvl1pPr>
          </a:lstStyle>
          <a:p>
            <a:fld id="{7EC4124A-0A45-4B21-880C-4640CAE4E1E9}" type="datetime2">
              <a:rPr lang="en-AU" smtClean="0"/>
              <a:pPr/>
              <a:t>Sunday, 30 August 2015</a:t>
            </a:fld>
            <a:endParaRPr lang="en-AU" dirty="0"/>
          </a:p>
        </p:txBody>
      </p:sp>
    </p:spTree>
    <p:extLst>
      <p:ext uri="{BB962C8B-B14F-4D97-AF65-F5344CB8AC3E}">
        <p14:creationId xmlns:p14="http://schemas.microsoft.com/office/powerpoint/2010/main" val="2306067888"/>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LU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normAutofit/>
          </a:bodyPr>
          <a:lstStyle>
            <a:lvl1pPr>
              <a:defRPr sz="2400"/>
            </a:lvl1pPr>
            <a:lvl2pPr>
              <a:defRPr sz="2000"/>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6" name="Slide Number Placeholder 5"/>
          <p:cNvSpPr>
            <a:spLocks noGrp="1"/>
          </p:cNvSpPr>
          <p:nvPr>
            <p:ph type="sldNum" sz="quarter" idx="12"/>
          </p:nvPr>
        </p:nvSpPr>
        <p:spPr/>
        <p:txBody>
          <a:bodyPr/>
          <a:lstStyle/>
          <a:p>
            <a:r>
              <a:rPr lang="en-AU" dirty="0" smtClean="0"/>
              <a:t>Page </a:t>
            </a:r>
            <a:fld id="{5128A49C-5CEB-4D6A-BE14-4B0FB9B2F883}" type="slidenum">
              <a:rPr lang="en-AU" smtClean="0"/>
              <a:pPr/>
              <a:t>‹#›</a:t>
            </a:fld>
            <a:endParaRPr lang="en-AU" dirty="0"/>
          </a:p>
        </p:txBody>
      </p:sp>
    </p:spTree>
    <p:extLst>
      <p:ext uri="{BB962C8B-B14F-4D97-AF65-F5344CB8AC3E}">
        <p14:creationId xmlns:p14="http://schemas.microsoft.com/office/powerpoint/2010/main" val="30740066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 Title and GRE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normAutofit/>
          </a:bodyPr>
          <a:lstStyle>
            <a:lvl1pPr>
              <a:defRPr sz="2400">
                <a:solidFill>
                  <a:srgbClr val="008265"/>
                </a:solidFill>
              </a:defRPr>
            </a:lvl1pPr>
            <a:lvl2pPr>
              <a:defRPr sz="2000">
                <a:solidFill>
                  <a:srgbClr val="008265"/>
                </a:solidFill>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181BF922-1D86-4DDF-B005-895EBF641CBD}" type="datetime2">
              <a:rPr lang="en-AU" smtClean="0"/>
              <a:pPr/>
              <a:t>Sunday, 30 August 2015</a:t>
            </a:fld>
            <a:endParaRPr lang="en-AU"/>
          </a:p>
        </p:txBody>
      </p:sp>
      <p:sp>
        <p:nvSpPr>
          <p:cNvPr id="6" name="Slide Number Placeholder 5"/>
          <p:cNvSpPr>
            <a:spLocks noGrp="1"/>
          </p:cNvSpPr>
          <p:nvPr>
            <p:ph type="sldNum" sz="quarter" idx="12"/>
          </p:nvPr>
        </p:nvSpPr>
        <p:spPr/>
        <p:txBody>
          <a:bodyPr/>
          <a:lstStyle/>
          <a:p>
            <a:r>
              <a:rPr lang="en-AU" dirty="0" smtClean="0"/>
              <a:t> Page </a:t>
            </a:r>
            <a:fld id="{5128A49C-5CEB-4D6A-BE14-4B0FB9B2F883}" type="slidenum">
              <a:rPr lang="en-AU" smtClean="0"/>
              <a:pPr/>
              <a:t>‹#›</a:t>
            </a:fld>
            <a:endParaRPr lang="en-AU" dirty="0"/>
          </a:p>
        </p:txBody>
      </p:sp>
    </p:spTree>
    <p:extLst>
      <p:ext uri="{BB962C8B-B14F-4D97-AF65-F5344CB8AC3E}">
        <p14:creationId xmlns:p14="http://schemas.microsoft.com/office/powerpoint/2010/main" val="329364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PURP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normAutofit/>
          </a:bodyPr>
          <a:lstStyle>
            <a:lvl1pPr>
              <a:defRPr sz="2400">
                <a:solidFill>
                  <a:srgbClr val="BF83B9"/>
                </a:solidFill>
              </a:defRPr>
            </a:lvl1pPr>
            <a:lvl2pPr>
              <a:defRPr sz="2000">
                <a:solidFill>
                  <a:srgbClr val="BF83B9"/>
                </a:solidFill>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ADBF49CE-6407-4B03-9F3F-3C98CDBF5A96}" type="datetime2">
              <a:rPr lang="en-AU" smtClean="0"/>
              <a:pPr/>
              <a:t>Sunday, 30 August 2015</a:t>
            </a:fld>
            <a:endParaRPr lang="en-AU"/>
          </a:p>
        </p:txBody>
      </p:sp>
      <p:sp>
        <p:nvSpPr>
          <p:cNvPr id="6" name="Slide Number Placeholder 5"/>
          <p:cNvSpPr>
            <a:spLocks noGrp="1"/>
          </p:cNvSpPr>
          <p:nvPr>
            <p:ph type="sldNum" sz="quarter" idx="12"/>
          </p:nvPr>
        </p:nvSpPr>
        <p:spPr/>
        <p:txBody>
          <a:bodyPr/>
          <a:lstStyle/>
          <a:p>
            <a:r>
              <a:rPr lang="en-AU" dirty="0" smtClean="0"/>
              <a:t>Page </a:t>
            </a:r>
            <a:fld id="{5128A49C-5CEB-4D6A-BE14-4B0FB9B2F883}" type="slidenum">
              <a:rPr lang="en-AU" smtClean="0"/>
              <a:pPr/>
              <a:t>‹#›</a:t>
            </a:fld>
            <a:endParaRPr lang="en-AU" dirty="0"/>
          </a:p>
        </p:txBody>
      </p:sp>
    </p:spTree>
    <p:extLst>
      <p:ext uri="{BB962C8B-B14F-4D97-AF65-F5344CB8AC3E}">
        <p14:creationId xmlns:p14="http://schemas.microsoft.com/office/powerpoint/2010/main" val="43077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ORAN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normAutofit/>
          </a:bodyPr>
          <a:lstStyle>
            <a:lvl1pPr>
              <a:defRPr sz="2400">
                <a:solidFill>
                  <a:srgbClr val="F78E1E"/>
                </a:solidFill>
              </a:defRPr>
            </a:lvl1pPr>
            <a:lvl2pPr>
              <a:defRPr sz="2000">
                <a:solidFill>
                  <a:srgbClr val="F78E1E"/>
                </a:solidFill>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9BFFE8D1-901F-46DB-A4A3-E372E9CB6306}" type="datetime2">
              <a:rPr lang="en-AU" smtClean="0"/>
              <a:pPr/>
              <a:t>Sunday, 30 August 2015</a:t>
            </a:fld>
            <a:endParaRPr lang="en-AU"/>
          </a:p>
        </p:txBody>
      </p:sp>
      <p:sp>
        <p:nvSpPr>
          <p:cNvPr id="6" name="Slide Number Placeholder 5"/>
          <p:cNvSpPr>
            <a:spLocks noGrp="1"/>
          </p:cNvSpPr>
          <p:nvPr>
            <p:ph type="sldNum" sz="quarter" idx="12"/>
          </p:nvPr>
        </p:nvSpPr>
        <p:spPr/>
        <p:txBody>
          <a:bodyPr/>
          <a:lstStyle/>
          <a:p>
            <a:r>
              <a:rPr lang="en-AU" dirty="0" smtClean="0"/>
              <a:t>Page </a:t>
            </a:r>
            <a:fld id="{5128A49C-5CEB-4D6A-BE14-4B0FB9B2F883}" type="slidenum">
              <a:rPr lang="en-AU" smtClean="0"/>
              <a:pPr/>
              <a:t>‹#›</a:t>
            </a:fld>
            <a:endParaRPr lang="en-AU" dirty="0"/>
          </a:p>
        </p:txBody>
      </p:sp>
    </p:spTree>
    <p:extLst>
      <p:ext uri="{BB962C8B-B14F-4D97-AF65-F5344CB8AC3E}">
        <p14:creationId xmlns:p14="http://schemas.microsoft.com/office/powerpoint/2010/main" val="243492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BLACK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normAutofit/>
          </a:bodyPr>
          <a:lstStyle>
            <a:lvl1pPr>
              <a:defRPr sz="2400">
                <a:solidFill>
                  <a:schemeClr val="tx1"/>
                </a:solidFill>
              </a:defRPr>
            </a:lvl1pPr>
            <a:lvl2pPr>
              <a:defRPr sz="2000">
                <a:solidFill>
                  <a:schemeClr val="tx1"/>
                </a:solidFill>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B9D4E0DC-82D8-4286-A93F-F76006B10C94}" type="datetime2">
              <a:rPr lang="en-AU" smtClean="0"/>
              <a:pPr/>
              <a:t>Sunday, 30 August 2015</a:t>
            </a:fld>
            <a:endParaRPr lang="en-AU"/>
          </a:p>
        </p:txBody>
      </p:sp>
      <p:sp>
        <p:nvSpPr>
          <p:cNvPr id="6" name="Slide Number Placeholder 5"/>
          <p:cNvSpPr>
            <a:spLocks noGrp="1"/>
          </p:cNvSpPr>
          <p:nvPr>
            <p:ph type="sldNum" sz="quarter" idx="12"/>
          </p:nvPr>
        </p:nvSpPr>
        <p:spPr/>
        <p:txBody>
          <a:bodyPr/>
          <a:lstStyle/>
          <a:p>
            <a:r>
              <a:rPr lang="en-AU" dirty="0" smtClean="0"/>
              <a:t>Page </a:t>
            </a:r>
            <a:fld id="{5128A49C-5CEB-4D6A-BE14-4B0FB9B2F883}" type="slidenum">
              <a:rPr lang="en-AU" smtClean="0"/>
              <a:pPr/>
              <a:t>‹#›</a:t>
            </a:fld>
            <a:endParaRPr lang="en-AU" dirty="0"/>
          </a:p>
        </p:txBody>
      </p:sp>
    </p:spTree>
    <p:extLst>
      <p:ext uri="{BB962C8B-B14F-4D97-AF65-F5344CB8AC3E}">
        <p14:creationId xmlns:p14="http://schemas.microsoft.com/office/powerpoint/2010/main" val="155861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2060848"/>
            <a:ext cx="4038600" cy="4176464"/>
          </a:xfrm>
        </p:spPr>
        <p:txBody>
          <a:bodyPr>
            <a:normAutofit/>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p:txBody>
          <a:bodyPr/>
          <a:lstStyle/>
          <a:p>
            <a:fld id="{7FA9F9AC-8CF6-4747-88C3-5FBEF11C27B2}" type="datetime2">
              <a:rPr lang="en-AU" smtClean="0"/>
              <a:pPr/>
              <a:t>Sunday, 30 August 2015</a:t>
            </a:fld>
            <a:endParaRPr lang="en-AU"/>
          </a:p>
        </p:txBody>
      </p:sp>
      <p:sp>
        <p:nvSpPr>
          <p:cNvPr id="7" name="Slide Number Placeholder 6"/>
          <p:cNvSpPr>
            <a:spLocks noGrp="1"/>
          </p:cNvSpPr>
          <p:nvPr>
            <p:ph type="sldNum" sz="quarter" idx="12"/>
          </p:nvPr>
        </p:nvSpPr>
        <p:spPr/>
        <p:txBody>
          <a:bodyPr/>
          <a:lstStyle/>
          <a:p>
            <a:r>
              <a:rPr lang="en-AU" dirty="0" smtClean="0"/>
              <a:t>Page </a:t>
            </a:r>
            <a:fld id="{74508304-1BBF-4A60-A928-2500E1F33BEA}" type="slidenum">
              <a:rPr lang="en-AU" smtClean="0"/>
              <a:pPr/>
              <a:t>‹#›</a:t>
            </a:fld>
            <a:endParaRPr lang="en-AU" dirty="0"/>
          </a:p>
        </p:txBody>
      </p:sp>
    </p:spTree>
    <p:extLst>
      <p:ext uri="{BB962C8B-B14F-4D97-AF65-F5344CB8AC3E}">
        <p14:creationId xmlns:p14="http://schemas.microsoft.com/office/powerpoint/2010/main" val="24322492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dirty="0" smtClean="0"/>
              <a:t>Click to edit Master title style</a:t>
            </a:r>
            <a:endParaRPr lang="en-AU"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a:t>
            </a:fld>
            <a:endParaRPr lang="en-AU" dirty="0"/>
          </a:p>
        </p:txBody>
      </p:sp>
    </p:spTree>
    <p:extLst>
      <p:ext uri="{BB962C8B-B14F-4D97-AF65-F5344CB8AC3E}">
        <p14:creationId xmlns:p14="http://schemas.microsoft.com/office/powerpoint/2010/main" val="491402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ADADCE1-1F35-456E-A845-E90A3FFA3770}"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a:t>
            </a:fld>
            <a:endParaRPr lang="en-AU"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5238"/>
          <a:stretch/>
        </p:blipFill>
        <p:spPr>
          <a:xfrm>
            <a:off x="-76200" y="923008"/>
            <a:ext cx="9237788" cy="6048672"/>
          </a:xfrm>
          <a:prstGeom prst="round1Rect">
            <a:avLst/>
          </a:prstGeom>
        </p:spPr>
      </p:pic>
    </p:spTree>
    <p:extLst>
      <p:ext uri="{BB962C8B-B14F-4D97-AF65-F5344CB8AC3E}">
        <p14:creationId xmlns:p14="http://schemas.microsoft.com/office/powerpoint/2010/main" val="2474005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1890" y="0"/>
            <a:ext cx="91414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1191890"/>
            <a:ext cx="8229600" cy="580926"/>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2060848"/>
            <a:ext cx="8229600" cy="4176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67544" y="6520259"/>
            <a:ext cx="2133600" cy="365125"/>
          </a:xfrm>
          <a:prstGeom prst="rect">
            <a:avLst/>
          </a:prstGeom>
        </p:spPr>
        <p:txBody>
          <a:bodyPr vert="horz" lIns="0" tIns="0" rIns="0" bIns="0" rtlCol="0" anchor="ctr"/>
          <a:lstStyle>
            <a:lvl1pPr algn="l">
              <a:defRPr sz="1200">
                <a:solidFill>
                  <a:schemeClr val="tx1"/>
                </a:solidFill>
              </a:defRPr>
            </a:lvl1pPr>
          </a:lstStyle>
          <a:p>
            <a:fld id="{FADADCE1-1F35-456E-A845-E90A3FFA3770}" type="datetime2">
              <a:rPr lang="en-AU" smtClean="0"/>
              <a:pPr/>
              <a:t>Sunday, 30 August 2015</a:t>
            </a:fld>
            <a:endParaRPr lang="en-AU" dirty="0"/>
          </a:p>
        </p:txBody>
      </p:sp>
      <p:sp>
        <p:nvSpPr>
          <p:cNvPr id="6" name="Slide Number Placeholder 5"/>
          <p:cNvSpPr>
            <a:spLocks noGrp="1"/>
          </p:cNvSpPr>
          <p:nvPr>
            <p:ph type="sldNum" sz="quarter" idx="4"/>
          </p:nvPr>
        </p:nvSpPr>
        <p:spPr>
          <a:xfrm>
            <a:off x="6553200" y="6500366"/>
            <a:ext cx="2133600" cy="365125"/>
          </a:xfrm>
          <a:prstGeom prst="rect">
            <a:avLst/>
          </a:prstGeom>
        </p:spPr>
        <p:txBody>
          <a:bodyPr vert="horz" lIns="0" tIns="0" rIns="0" bIns="0" rtlCol="0" anchor="ctr"/>
          <a:lstStyle>
            <a:lvl1pPr algn="r">
              <a:defRPr lang="en-AU" sz="1200" smtClean="0"/>
            </a:lvl1pPr>
          </a:lstStyle>
          <a:p>
            <a:r>
              <a:rPr lang="en-AU" dirty="0" smtClean="0"/>
              <a:t>Page </a:t>
            </a:r>
            <a:fld id="{5128A49C-5CEB-4D6A-BE14-4B0FB9B2F883}" type="slidenum">
              <a:rPr lang="en-AU" smtClean="0"/>
              <a:pPr/>
              <a:t>‹#›</a:t>
            </a:fld>
            <a:endParaRPr lang="en-AU" dirty="0"/>
          </a:p>
        </p:txBody>
      </p:sp>
    </p:spTree>
    <p:extLst>
      <p:ext uri="{BB962C8B-B14F-4D97-AF65-F5344CB8AC3E}">
        <p14:creationId xmlns:p14="http://schemas.microsoft.com/office/powerpoint/2010/main" val="2818577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2" r:id="rId7"/>
    <p:sldLayoutId id="2147483664" r:id="rId8"/>
    <p:sldLayoutId id="2147483665" r:id="rId9"/>
  </p:sldLayoutIdLst>
  <p:timing>
    <p:tnLst>
      <p:par>
        <p:cTn id="1" dur="indefinite" restart="never" nodeType="tmRoot"/>
      </p:par>
    </p:tnLst>
  </p:timing>
  <p:hf hdr="0" ftr="0"/>
  <p:txStyles>
    <p:titleStyle>
      <a:lvl1pPr algn="l" defTabSz="914400" rtl="0" eaLnBrk="1" latinLnBrk="0" hangingPunct="1">
        <a:spcBef>
          <a:spcPct val="0"/>
        </a:spcBef>
        <a:buNone/>
        <a:defRPr sz="2800" kern="1200">
          <a:solidFill>
            <a:srgbClr val="0067B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0067B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0067B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1.xml"/><Relationship Id="rId16" Type="http://schemas.openxmlformats.org/officeDocument/2006/relationships/diagramColors" Target="../diagrams/colors3.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15616" y="1412778"/>
            <a:ext cx="4680520" cy="2376263"/>
          </a:xfrm>
        </p:spPr>
        <p:txBody>
          <a:bodyPr>
            <a:noAutofit/>
          </a:bodyPr>
          <a:lstStyle/>
          <a:p>
            <a:pPr>
              <a:lnSpc>
                <a:spcPts val="4400"/>
              </a:lnSpc>
            </a:pPr>
            <a:r>
              <a:rPr lang="en-AU" sz="4400" b="1" dirty="0"/>
              <a:t>Northern Adelaide Irrigation Scheme  Community Information Session</a:t>
            </a:r>
          </a:p>
        </p:txBody>
      </p:sp>
      <p:sp>
        <p:nvSpPr>
          <p:cNvPr id="7" name="Subtitle 6"/>
          <p:cNvSpPr>
            <a:spLocks noGrp="1"/>
          </p:cNvSpPr>
          <p:nvPr>
            <p:ph type="subTitle" idx="1"/>
          </p:nvPr>
        </p:nvSpPr>
        <p:spPr>
          <a:xfrm>
            <a:off x="1115616" y="3933056"/>
            <a:ext cx="4680520" cy="1080120"/>
          </a:xfrm>
        </p:spPr>
        <p:txBody>
          <a:bodyPr/>
          <a:lstStyle/>
          <a:p>
            <a:r>
              <a:rPr lang="en-AU" dirty="0" smtClean="0"/>
              <a:t>August 2015</a:t>
            </a:r>
            <a:endParaRPr lang="en-AU" dirty="0"/>
          </a:p>
        </p:txBody>
      </p:sp>
      <p:sp>
        <p:nvSpPr>
          <p:cNvPr id="4" name="Date Placeholder 3"/>
          <p:cNvSpPr>
            <a:spLocks noGrp="1"/>
          </p:cNvSpPr>
          <p:nvPr>
            <p:ph type="dt" sz="half" idx="10"/>
          </p:nvPr>
        </p:nvSpPr>
        <p:spPr/>
        <p:txBody>
          <a:bodyPr/>
          <a:lstStyle/>
          <a:p>
            <a:fld id="{0C6E1327-08A7-4209-94F0-6D6C55E41E89}" type="datetime2">
              <a:rPr lang="en-AU" smtClean="0"/>
              <a:pPr/>
              <a:t>Sunday, 30 August 2015</a:t>
            </a:fld>
            <a:endParaRPr lang="en-AU" dirty="0"/>
          </a:p>
        </p:txBody>
      </p:sp>
    </p:spTree>
    <p:extLst>
      <p:ext uri="{BB962C8B-B14F-4D97-AF65-F5344CB8AC3E}">
        <p14:creationId xmlns:p14="http://schemas.microsoft.com/office/powerpoint/2010/main" val="322678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580926"/>
          </a:xfrm>
        </p:spPr>
        <p:txBody>
          <a:bodyPr>
            <a:normAutofit/>
          </a:bodyPr>
          <a:lstStyle/>
          <a:p>
            <a:r>
              <a:rPr lang="en-AU" sz="3200" b="1" dirty="0" smtClean="0"/>
              <a:t>Existing Situation</a:t>
            </a:r>
            <a:endParaRPr lang="en-AU" sz="3200" dirty="0"/>
          </a:p>
        </p:txBody>
      </p:sp>
      <p:sp>
        <p:nvSpPr>
          <p:cNvPr id="3" name="Content Placeholder 2"/>
          <p:cNvSpPr>
            <a:spLocks noGrp="1"/>
          </p:cNvSpPr>
          <p:nvPr>
            <p:ph idx="1"/>
          </p:nvPr>
        </p:nvSpPr>
        <p:spPr>
          <a:xfrm>
            <a:off x="467544" y="1628800"/>
            <a:ext cx="8229600" cy="4176464"/>
          </a:xfrm>
        </p:spPr>
        <p:txBody>
          <a:bodyPr>
            <a:noAutofit/>
          </a:bodyPr>
          <a:lstStyle/>
          <a:p>
            <a:pPr marL="0" indent="0">
              <a:lnSpc>
                <a:spcPts val="2880"/>
              </a:lnSpc>
              <a:spcBef>
                <a:spcPts val="0"/>
              </a:spcBef>
              <a:spcAft>
                <a:spcPts val="600"/>
              </a:spcAft>
              <a:buNone/>
            </a:pPr>
            <a:r>
              <a:rPr lang="en-AU" b="1" dirty="0"/>
              <a:t>Managed Aquifer and Recovery Scheme Two Wells</a:t>
            </a:r>
          </a:p>
          <a:p>
            <a:pPr>
              <a:lnSpc>
                <a:spcPts val="2400"/>
              </a:lnSpc>
              <a:spcBef>
                <a:spcPts val="0"/>
              </a:spcBef>
              <a:spcAft>
                <a:spcPts val="1200"/>
              </a:spcAft>
            </a:pPr>
            <a:r>
              <a:rPr lang="en-AU" dirty="0"/>
              <a:t>To make use of the spare Winter capacity of the Virginia Pipeline Scheme (VPS), additional recycled water could be stored for use during Summer </a:t>
            </a:r>
          </a:p>
          <a:p>
            <a:pPr>
              <a:lnSpc>
                <a:spcPts val="2400"/>
              </a:lnSpc>
              <a:spcBef>
                <a:spcPts val="0"/>
              </a:spcBef>
              <a:spcAft>
                <a:spcPts val="1200"/>
              </a:spcAft>
            </a:pPr>
            <a:r>
              <a:rPr lang="en-AU" dirty="0" smtClean="0"/>
              <a:t>Managed </a:t>
            </a:r>
            <a:r>
              <a:rPr lang="en-AU" dirty="0"/>
              <a:t>Aquifer and Recovery was identified as a potential storage solution – location identified as being close to VPS </a:t>
            </a:r>
          </a:p>
          <a:p>
            <a:pPr>
              <a:lnSpc>
                <a:spcPts val="2400"/>
              </a:lnSpc>
              <a:spcBef>
                <a:spcPts val="0"/>
              </a:spcBef>
              <a:spcAft>
                <a:spcPts val="1200"/>
              </a:spcAft>
            </a:pPr>
            <a:r>
              <a:rPr lang="en-AU" dirty="0" smtClean="0"/>
              <a:t>Engaged </a:t>
            </a:r>
            <a:r>
              <a:rPr lang="en-AU" dirty="0"/>
              <a:t>with industry associations and properties surrounding the selected site in good faith </a:t>
            </a:r>
          </a:p>
          <a:p>
            <a:pPr>
              <a:lnSpc>
                <a:spcPts val="2400"/>
              </a:lnSpc>
              <a:spcBef>
                <a:spcPts val="0"/>
              </a:spcBef>
              <a:spcAft>
                <a:spcPts val="1200"/>
              </a:spcAft>
            </a:pPr>
            <a:r>
              <a:rPr lang="en-AU" dirty="0" smtClean="0"/>
              <a:t>SA </a:t>
            </a:r>
            <a:r>
              <a:rPr lang="en-AU" dirty="0"/>
              <a:t>Water undertook bore drilling at Port Gawler Road/Port Wakefield Road (Two Wells) to understand if Managed Aquifer and Recovery was a technically feasible storage solution</a:t>
            </a:r>
          </a:p>
          <a:p>
            <a:pPr>
              <a:lnSpc>
                <a:spcPts val="2400"/>
              </a:lnSpc>
              <a:spcBef>
                <a:spcPts val="0"/>
              </a:spcBef>
              <a:spcAft>
                <a:spcPts val="1200"/>
              </a:spcAft>
            </a:pPr>
            <a:r>
              <a:rPr lang="en-AU" dirty="0" smtClean="0"/>
              <a:t>Following </a:t>
            </a:r>
            <a:r>
              <a:rPr lang="en-AU" dirty="0"/>
              <a:t>community concern about proximity to drinking water bores work </a:t>
            </a:r>
            <a:r>
              <a:rPr lang="en-AU" dirty="0" smtClean="0"/>
              <a:t>ceased</a:t>
            </a:r>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10</a:t>
            </a:fld>
            <a:endParaRPr lang="en-AU" dirty="0"/>
          </a:p>
        </p:txBody>
      </p:sp>
    </p:spTree>
    <p:extLst>
      <p:ext uri="{BB962C8B-B14F-4D97-AF65-F5344CB8AC3E}">
        <p14:creationId xmlns:p14="http://schemas.microsoft.com/office/powerpoint/2010/main" val="299719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Existing Situation</a:t>
            </a:r>
            <a:endParaRPr lang="en-AU" dirty="0"/>
          </a:p>
        </p:txBody>
      </p:sp>
      <p:sp>
        <p:nvSpPr>
          <p:cNvPr id="3" name="Content Placeholder 2"/>
          <p:cNvSpPr>
            <a:spLocks noGrp="1"/>
          </p:cNvSpPr>
          <p:nvPr>
            <p:ph idx="1"/>
          </p:nvPr>
        </p:nvSpPr>
        <p:spPr/>
        <p:txBody>
          <a:bodyPr>
            <a:normAutofit/>
          </a:bodyPr>
          <a:lstStyle/>
          <a:p>
            <a:pPr>
              <a:lnSpc>
                <a:spcPts val="2400"/>
              </a:lnSpc>
              <a:spcBef>
                <a:spcPts val="0"/>
              </a:spcBef>
              <a:spcAft>
                <a:spcPts val="1200"/>
              </a:spcAft>
            </a:pPr>
            <a:r>
              <a:rPr lang="en-AU" sz="2600" dirty="0"/>
              <a:t>Recognised the need for a thorough community engagement program before proceeding any further</a:t>
            </a:r>
          </a:p>
          <a:p>
            <a:pPr>
              <a:lnSpc>
                <a:spcPts val="2400"/>
              </a:lnSpc>
              <a:spcBef>
                <a:spcPts val="0"/>
              </a:spcBef>
              <a:spcAft>
                <a:spcPts val="1200"/>
              </a:spcAft>
            </a:pPr>
            <a:r>
              <a:rPr lang="en-AU" sz="2600" dirty="0" smtClean="0"/>
              <a:t>No </a:t>
            </a:r>
            <a:r>
              <a:rPr lang="en-AU" sz="2600" dirty="0"/>
              <a:t>recycled water has been injected into the aquifer and will not be under the current conditions</a:t>
            </a:r>
          </a:p>
          <a:p>
            <a:pPr>
              <a:lnSpc>
                <a:spcPts val="2400"/>
              </a:lnSpc>
              <a:spcBef>
                <a:spcPts val="0"/>
              </a:spcBef>
              <a:spcAft>
                <a:spcPts val="1200"/>
              </a:spcAft>
            </a:pPr>
            <a:r>
              <a:rPr lang="en-AU" sz="2600" dirty="0" smtClean="0"/>
              <a:t>Technical </a:t>
            </a:r>
            <a:r>
              <a:rPr lang="en-AU" sz="2600" dirty="0"/>
              <a:t>assessments undertaken prior to work ceasing has given us valuable information to validate Managed Aquifer and Recharge as a technically feasible storage solution for the area.</a:t>
            </a:r>
          </a:p>
          <a:p>
            <a:pPr>
              <a:lnSpc>
                <a:spcPts val="2400"/>
              </a:lnSpc>
              <a:spcBef>
                <a:spcPts val="0"/>
              </a:spcBef>
              <a:spcAft>
                <a:spcPts val="1200"/>
              </a:spcAft>
            </a:pPr>
            <a:r>
              <a:rPr lang="en-AU" sz="2600" dirty="0" smtClean="0"/>
              <a:t>Approximately </a:t>
            </a:r>
            <a:r>
              <a:rPr lang="en-AU" sz="2600" dirty="0"/>
              <a:t>650 </a:t>
            </a:r>
            <a:r>
              <a:rPr lang="en-AU" sz="2600" dirty="0" err="1" smtClean="0"/>
              <a:t>Megalitres</a:t>
            </a:r>
            <a:r>
              <a:rPr lang="en-AU" sz="2600" dirty="0" smtClean="0"/>
              <a:t> </a:t>
            </a:r>
            <a:r>
              <a:rPr lang="en-AU" sz="2600" dirty="0"/>
              <a:t>of recycled water could have been stored at the site using two bores.</a:t>
            </a:r>
          </a:p>
          <a:p>
            <a:pPr>
              <a:lnSpc>
                <a:spcPts val="2000"/>
              </a:lnSpc>
              <a:spcBef>
                <a:spcPts val="0"/>
              </a:spcBef>
              <a:spcAft>
                <a:spcPts val="600"/>
              </a:spcAft>
            </a:pPr>
            <a:endParaRPr lang="en-AU" dirty="0"/>
          </a:p>
          <a:p>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11</a:t>
            </a:fld>
            <a:endParaRPr lang="en-AU" dirty="0"/>
          </a:p>
        </p:txBody>
      </p:sp>
    </p:spTree>
    <p:extLst>
      <p:ext uri="{BB962C8B-B14F-4D97-AF65-F5344CB8AC3E}">
        <p14:creationId xmlns:p14="http://schemas.microsoft.com/office/powerpoint/2010/main" val="199199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27384"/>
            <a:ext cx="9765614" cy="6910783"/>
          </a:xfrm>
        </p:spPr>
      </p:pic>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12</a:t>
            </a:fld>
            <a:endParaRPr lang="en-AU" dirty="0"/>
          </a:p>
        </p:txBody>
      </p:sp>
      <p:sp>
        <p:nvSpPr>
          <p:cNvPr id="9" name="Title 3"/>
          <p:cNvSpPr txBox="1">
            <a:spLocks/>
          </p:cNvSpPr>
          <p:nvPr/>
        </p:nvSpPr>
        <p:spPr>
          <a:xfrm>
            <a:off x="611560" y="260648"/>
            <a:ext cx="8784976" cy="580926"/>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rgbClr val="0067B1"/>
                </a:solidFill>
                <a:latin typeface="+mj-lt"/>
                <a:ea typeface="+mj-ea"/>
                <a:cs typeface="+mj-cs"/>
              </a:defRPr>
            </a:lvl1pPr>
          </a:lstStyle>
          <a:p>
            <a:r>
              <a:rPr lang="en-US" b="1" dirty="0"/>
              <a:t>Location of Two Wells MAR and </a:t>
            </a:r>
            <a:r>
              <a:rPr lang="en-US" b="1" dirty="0" smtClean="0"/>
              <a:t>Virginia </a:t>
            </a:r>
            <a:r>
              <a:rPr lang="en-US" b="1" dirty="0"/>
              <a:t>Pipeline Scheme</a:t>
            </a:r>
            <a:endParaRPr lang="en-AU" b="1" dirty="0"/>
          </a:p>
        </p:txBody>
      </p:sp>
    </p:spTree>
    <p:extLst>
      <p:ext uri="{BB962C8B-B14F-4D97-AF65-F5344CB8AC3E}">
        <p14:creationId xmlns:p14="http://schemas.microsoft.com/office/powerpoint/2010/main" val="3380480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7" y="-99392"/>
            <a:ext cx="9831478" cy="6957392"/>
          </a:xfrm>
          <a:prstGeom prst="rect">
            <a:avLst/>
          </a:prstGeom>
        </p:spPr>
      </p:pic>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13</a:t>
            </a:fld>
            <a:endParaRPr lang="en-AU" dirty="0"/>
          </a:p>
        </p:txBody>
      </p:sp>
      <p:sp>
        <p:nvSpPr>
          <p:cNvPr id="6" name="Title 3"/>
          <p:cNvSpPr txBox="1">
            <a:spLocks/>
          </p:cNvSpPr>
          <p:nvPr/>
        </p:nvSpPr>
        <p:spPr>
          <a:xfrm>
            <a:off x="611560" y="260648"/>
            <a:ext cx="8229600" cy="580926"/>
          </a:xfrm>
          <a:prstGeom prst="rect">
            <a:avLst/>
          </a:prstGeom>
        </p:spPr>
        <p:txBody>
          <a:bodyPr vert="horz" lIns="0" tIns="0" rIns="0" bIns="0" rtlCol="0" anchor="t" anchorCtr="0">
            <a:normAutofit/>
          </a:bodyPr>
          <a:lstStyle>
            <a:lvl1pPr algn="l" defTabSz="914400" rtl="0" eaLnBrk="1" latinLnBrk="0" hangingPunct="1">
              <a:spcBef>
                <a:spcPct val="0"/>
              </a:spcBef>
              <a:buNone/>
              <a:defRPr sz="2800" kern="1200">
                <a:solidFill>
                  <a:srgbClr val="0067B1"/>
                </a:solidFill>
                <a:latin typeface="+mj-lt"/>
                <a:ea typeface="+mj-ea"/>
                <a:cs typeface="+mj-cs"/>
              </a:defRPr>
            </a:lvl1pPr>
          </a:lstStyle>
          <a:p>
            <a:r>
              <a:rPr lang="en-AU" b="1" dirty="0" smtClean="0"/>
              <a:t>Location of Two Wells MAR</a:t>
            </a:r>
            <a:endParaRPr lang="en-AU" b="1" dirty="0"/>
          </a:p>
        </p:txBody>
      </p:sp>
    </p:spTree>
    <p:extLst>
      <p:ext uri="{BB962C8B-B14F-4D97-AF65-F5344CB8AC3E}">
        <p14:creationId xmlns:p14="http://schemas.microsoft.com/office/powerpoint/2010/main" val="1428538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14</a:t>
            </a:fld>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7" y="-94646"/>
            <a:ext cx="9824770" cy="6952645"/>
          </a:xfrm>
          <a:prstGeom prst="rect">
            <a:avLst/>
          </a:prstGeom>
        </p:spPr>
      </p:pic>
      <p:sp>
        <p:nvSpPr>
          <p:cNvPr id="6" name="Title 3"/>
          <p:cNvSpPr txBox="1">
            <a:spLocks/>
          </p:cNvSpPr>
          <p:nvPr/>
        </p:nvSpPr>
        <p:spPr>
          <a:xfrm>
            <a:off x="611560" y="260648"/>
            <a:ext cx="8229600" cy="580926"/>
          </a:xfrm>
          <a:prstGeom prst="rect">
            <a:avLst/>
          </a:prstGeom>
        </p:spPr>
        <p:txBody>
          <a:bodyPr vert="horz" lIns="0" tIns="0" rIns="0" bIns="0" rtlCol="0" anchor="t" anchorCtr="0">
            <a:normAutofit/>
          </a:bodyPr>
          <a:lstStyle>
            <a:lvl1pPr algn="l" defTabSz="914400" rtl="0" eaLnBrk="1" latinLnBrk="0" hangingPunct="1">
              <a:spcBef>
                <a:spcPct val="0"/>
              </a:spcBef>
              <a:buNone/>
              <a:defRPr sz="2800" kern="1200">
                <a:solidFill>
                  <a:srgbClr val="0067B1"/>
                </a:solidFill>
                <a:latin typeface="+mj-lt"/>
                <a:ea typeface="+mj-ea"/>
                <a:cs typeface="+mj-cs"/>
              </a:defRPr>
            </a:lvl1pPr>
          </a:lstStyle>
          <a:p>
            <a:r>
              <a:rPr lang="en-AU" b="1" dirty="0" smtClean="0"/>
              <a:t>Location of Two Wells MAR</a:t>
            </a:r>
            <a:endParaRPr lang="en-AU" b="1" dirty="0"/>
          </a:p>
        </p:txBody>
      </p:sp>
    </p:spTree>
    <p:extLst>
      <p:ext uri="{BB962C8B-B14F-4D97-AF65-F5344CB8AC3E}">
        <p14:creationId xmlns:p14="http://schemas.microsoft.com/office/powerpoint/2010/main" val="229646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580926"/>
          </a:xfrm>
        </p:spPr>
        <p:txBody>
          <a:bodyPr>
            <a:normAutofit fontScale="90000"/>
          </a:bodyPr>
          <a:lstStyle/>
          <a:p>
            <a:r>
              <a:rPr lang="en-AU" sz="3200" b="1" dirty="0" smtClean="0"/>
              <a:t>NAIS </a:t>
            </a:r>
            <a:r>
              <a:rPr lang="en-AU" sz="3200" b="1" dirty="0"/>
              <a:t>- Why seek access to more recycled water?</a:t>
            </a:r>
            <a:br>
              <a:rPr lang="en-AU" sz="3200" b="1" dirty="0"/>
            </a:br>
            <a:endParaRPr lang="en-AU" sz="3200" b="1" dirty="0"/>
          </a:p>
        </p:txBody>
      </p:sp>
      <p:sp>
        <p:nvSpPr>
          <p:cNvPr id="3" name="Content Placeholder 2"/>
          <p:cNvSpPr>
            <a:spLocks noGrp="1"/>
          </p:cNvSpPr>
          <p:nvPr>
            <p:ph idx="1"/>
          </p:nvPr>
        </p:nvSpPr>
        <p:spPr>
          <a:xfrm>
            <a:off x="467544" y="1844824"/>
            <a:ext cx="8229600" cy="4176464"/>
          </a:xfrm>
        </p:spPr>
        <p:txBody>
          <a:bodyPr>
            <a:noAutofit/>
          </a:bodyPr>
          <a:lstStyle/>
          <a:p>
            <a:pPr marL="0" indent="0">
              <a:lnSpc>
                <a:spcPts val="2200"/>
              </a:lnSpc>
              <a:spcBef>
                <a:spcPts val="2400"/>
              </a:spcBef>
              <a:spcAft>
                <a:spcPts val="1200"/>
              </a:spcAft>
              <a:buNone/>
            </a:pPr>
            <a:r>
              <a:rPr lang="en-AU" sz="2000" b="1" dirty="0" smtClean="0"/>
              <a:t>Key </a:t>
            </a:r>
            <a:r>
              <a:rPr lang="en-AU" sz="2000" b="1" dirty="0"/>
              <a:t>Drivers</a:t>
            </a:r>
          </a:p>
          <a:p>
            <a:pPr>
              <a:lnSpc>
                <a:spcPts val="2200"/>
              </a:lnSpc>
              <a:spcBef>
                <a:spcPts val="0"/>
              </a:spcBef>
              <a:spcAft>
                <a:spcPts val="1200"/>
              </a:spcAft>
            </a:pPr>
            <a:r>
              <a:rPr lang="en-AU" sz="2000" dirty="0"/>
              <a:t>Economic development – additional recycled water for primary production </a:t>
            </a:r>
            <a:r>
              <a:rPr lang="en-AU" sz="2000" dirty="0" smtClean="0"/>
              <a:t>will enable economic </a:t>
            </a:r>
            <a:r>
              <a:rPr lang="en-AU" sz="2000" dirty="0"/>
              <a:t>and jobs growth in the region</a:t>
            </a:r>
          </a:p>
          <a:p>
            <a:pPr>
              <a:lnSpc>
                <a:spcPts val="2200"/>
              </a:lnSpc>
              <a:spcBef>
                <a:spcPts val="0"/>
              </a:spcBef>
              <a:spcAft>
                <a:spcPts val="1200"/>
              </a:spcAft>
            </a:pPr>
            <a:r>
              <a:rPr lang="en-AU" sz="2000" dirty="0"/>
              <a:t>State Strategic Priority – </a:t>
            </a:r>
            <a:r>
              <a:rPr lang="en-AU" sz="2000" i="1" dirty="0"/>
              <a:t>Premium Food and Wine Produced in Our Clean Environment and Exported to the World</a:t>
            </a:r>
          </a:p>
          <a:p>
            <a:pPr lvl="1">
              <a:lnSpc>
                <a:spcPts val="2200"/>
              </a:lnSpc>
              <a:spcBef>
                <a:spcPts val="0"/>
              </a:spcBef>
              <a:spcAft>
                <a:spcPts val="1200"/>
              </a:spcAft>
            </a:pPr>
            <a:r>
              <a:rPr lang="en-AU" sz="1800" dirty="0"/>
              <a:t>The growing world demand for high quality food and wine, combined with our strong reputation for food safety, biosecurity and product integrity, creates significant opportunities</a:t>
            </a:r>
            <a:endParaRPr lang="en-AU" sz="1800" dirty="0">
              <a:solidFill>
                <a:srgbClr val="FF0000"/>
              </a:solidFill>
            </a:endParaRPr>
          </a:p>
          <a:p>
            <a:pPr marL="0" indent="0">
              <a:lnSpc>
                <a:spcPts val="2200"/>
              </a:lnSpc>
              <a:spcBef>
                <a:spcPts val="0"/>
              </a:spcBef>
              <a:spcAft>
                <a:spcPts val="1200"/>
              </a:spcAft>
              <a:buNone/>
            </a:pPr>
            <a:r>
              <a:rPr lang="en-AU" sz="2000" b="1" dirty="0"/>
              <a:t>Consequential Benefit</a:t>
            </a:r>
          </a:p>
          <a:p>
            <a:pPr>
              <a:lnSpc>
                <a:spcPts val="2200"/>
              </a:lnSpc>
              <a:spcBef>
                <a:spcPts val="0"/>
              </a:spcBef>
              <a:spcAft>
                <a:spcPts val="1200"/>
              </a:spcAft>
            </a:pPr>
            <a:r>
              <a:rPr lang="en-AU" sz="2000" dirty="0"/>
              <a:t>Environmental – by reducing the volume of treated wastewater discharged to Gulf St Vincent there will be environmental benefits</a:t>
            </a:r>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15</a:t>
            </a:fld>
            <a:endParaRPr lang="en-AU" dirty="0"/>
          </a:p>
        </p:txBody>
      </p:sp>
    </p:spTree>
    <p:extLst>
      <p:ext uri="{BB962C8B-B14F-4D97-AF65-F5344CB8AC3E}">
        <p14:creationId xmlns:p14="http://schemas.microsoft.com/office/powerpoint/2010/main" val="1978975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smtClean="0"/>
              <a:t>NAIS – redefined scope</a:t>
            </a:r>
            <a:endParaRPr lang="en-AU" sz="3200" dirty="0"/>
          </a:p>
        </p:txBody>
      </p:sp>
      <p:sp>
        <p:nvSpPr>
          <p:cNvPr id="3" name="Content Placeholder 2"/>
          <p:cNvSpPr>
            <a:spLocks noGrp="1"/>
          </p:cNvSpPr>
          <p:nvPr>
            <p:ph idx="1"/>
          </p:nvPr>
        </p:nvSpPr>
        <p:spPr/>
        <p:txBody>
          <a:bodyPr>
            <a:normAutofit fontScale="25000" lnSpcReduction="20000"/>
          </a:bodyPr>
          <a:lstStyle/>
          <a:p>
            <a:pPr>
              <a:lnSpc>
                <a:spcPts val="2200"/>
              </a:lnSpc>
              <a:spcBef>
                <a:spcPts val="0"/>
              </a:spcBef>
              <a:spcAft>
                <a:spcPts val="1200"/>
              </a:spcAft>
            </a:pPr>
            <a:r>
              <a:rPr lang="en-AU" sz="8000" dirty="0"/>
              <a:t>Recycled water produced during the wetter months requires storage to use in drier months</a:t>
            </a:r>
          </a:p>
          <a:p>
            <a:pPr>
              <a:lnSpc>
                <a:spcPts val="2200"/>
              </a:lnSpc>
              <a:spcBef>
                <a:spcPts val="0"/>
              </a:spcBef>
              <a:spcAft>
                <a:spcPts val="1200"/>
              </a:spcAft>
            </a:pPr>
            <a:r>
              <a:rPr lang="en-AU" sz="8000" dirty="0"/>
              <a:t>Additional 20 </a:t>
            </a:r>
            <a:r>
              <a:rPr lang="en-AU" sz="8000" dirty="0" err="1"/>
              <a:t>gigalitres</a:t>
            </a:r>
            <a:r>
              <a:rPr lang="en-AU" sz="8000" dirty="0"/>
              <a:t> of water available:</a:t>
            </a:r>
          </a:p>
          <a:p>
            <a:pPr lvl="1">
              <a:lnSpc>
                <a:spcPts val="2200"/>
              </a:lnSpc>
              <a:spcAft>
                <a:spcPts val="1200"/>
              </a:spcAft>
            </a:pPr>
            <a:r>
              <a:rPr lang="en-AU" sz="8000" dirty="0"/>
              <a:t>8 </a:t>
            </a:r>
            <a:r>
              <a:rPr lang="en-AU" sz="8000" dirty="0" err="1"/>
              <a:t>Gigalitres</a:t>
            </a:r>
            <a:r>
              <a:rPr lang="en-AU" sz="8000" dirty="0"/>
              <a:t> of summer water available dependent upon additional infrastructure</a:t>
            </a:r>
          </a:p>
          <a:p>
            <a:pPr lvl="1">
              <a:lnSpc>
                <a:spcPts val="2200"/>
              </a:lnSpc>
              <a:spcAft>
                <a:spcPts val="1200"/>
              </a:spcAft>
            </a:pPr>
            <a:r>
              <a:rPr lang="en-AU" sz="8000" dirty="0"/>
              <a:t>12 </a:t>
            </a:r>
            <a:r>
              <a:rPr lang="en-AU" sz="8000" dirty="0" err="1"/>
              <a:t>Gigalitres</a:t>
            </a:r>
            <a:r>
              <a:rPr lang="en-AU" sz="8000" dirty="0"/>
              <a:t> of winter water available subject to storage</a:t>
            </a:r>
          </a:p>
          <a:p>
            <a:pPr>
              <a:lnSpc>
                <a:spcPts val="2200"/>
              </a:lnSpc>
              <a:spcBef>
                <a:spcPts val="0"/>
              </a:spcBef>
              <a:spcAft>
                <a:spcPts val="1200"/>
              </a:spcAft>
            </a:pPr>
            <a:r>
              <a:rPr lang="en-AU" sz="8000" dirty="0"/>
              <a:t>Without infrastructure and without storage additional recycled water cannot be delivered to the region</a:t>
            </a:r>
          </a:p>
          <a:p>
            <a:pPr>
              <a:lnSpc>
                <a:spcPts val="2200"/>
              </a:lnSpc>
              <a:spcBef>
                <a:spcPts val="0"/>
              </a:spcBef>
              <a:spcAft>
                <a:spcPts val="1200"/>
              </a:spcAft>
            </a:pPr>
            <a:r>
              <a:rPr lang="en-AU" sz="8000" dirty="0"/>
              <a:t>There are two broad options for how water may be stored:</a:t>
            </a:r>
          </a:p>
          <a:p>
            <a:pPr lvl="1">
              <a:lnSpc>
                <a:spcPts val="2200"/>
              </a:lnSpc>
              <a:spcAft>
                <a:spcPts val="1200"/>
              </a:spcAft>
            </a:pPr>
            <a:r>
              <a:rPr lang="en-AU" sz="8000" dirty="0"/>
              <a:t>Above-ground storage in one or more holding ponds</a:t>
            </a:r>
          </a:p>
          <a:p>
            <a:pPr lvl="1">
              <a:lnSpc>
                <a:spcPts val="2200"/>
              </a:lnSpc>
              <a:spcAft>
                <a:spcPts val="1200"/>
              </a:spcAft>
            </a:pPr>
            <a:r>
              <a:rPr lang="en-AU" sz="8000" dirty="0"/>
              <a:t>Below-ground storage to the local aquifer through a process called Managed Aquifer and Recovery (MAR)</a:t>
            </a:r>
          </a:p>
          <a:p>
            <a:pPr>
              <a:spcBef>
                <a:spcPts val="1200"/>
              </a:spcBef>
            </a:pPr>
            <a:endParaRPr lang="en-AU" sz="2200" dirty="0"/>
          </a:p>
          <a:p>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16</a:t>
            </a:fld>
            <a:endParaRPr lang="en-AU" dirty="0"/>
          </a:p>
        </p:txBody>
      </p:sp>
    </p:spTree>
    <p:extLst>
      <p:ext uri="{BB962C8B-B14F-4D97-AF65-F5344CB8AC3E}">
        <p14:creationId xmlns:p14="http://schemas.microsoft.com/office/powerpoint/2010/main" val="3248662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Community Engagement</a:t>
            </a:r>
          </a:p>
        </p:txBody>
      </p:sp>
      <p:sp>
        <p:nvSpPr>
          <p:cNvPr id="3" name="Content Placeholder 2"/>
          <p:cNvSpPr>
            <a:spLocks noGrp="1"/>
          </p:cNvSpPr>
          <p:nvPr>
            <p:ph idx="1"/>
          </p:nvPr>
        </p:nvSpPr>
        <p:spPr/>
        <p:txBody>
          <a:bodyPr>
            <a:normAutofit/>
          </a:bodyPr>
          <a:lstStyle/>
          <a:p>
            <a:r>
              <a:rPr lang="en-AU" dirty="0" smtClean="0"/>
              <a:t>Develop </a:t>
            </a:r>
            <a:r>
              <a:rPr lang="en-AU" dirty="0"/>
              <a:t>a </a:t>
            </a:r>
            <a:r>
              <a:rPr lang="en-AU" dirty="0" smtClean="0"/>
              <a:t>process to enable the community to:</a:t>
            </a:r>
          </a:p>
          <a:p>
            <a:pPr lvl="1"/>
            <a:r>
              <a:rPr lang="en-AU" dirty="0" smtClean="0"/>
              <a:t>Express </a:t>
            </a:r>
            <a:r>
              <a:rPr lang="en-AU" dirty="0"/>
              <a:t>their views </a:t>
            </a:r>
            <a:endParaRPr lang="en-AU" dirty="0" smtClean="0"/>
          </a:p>
          <a:p>
            <a:pPr lvl="1"/>
            <a:r>
              <a:rPr lang="en-AU" dirty="0" smtClean="0"/>
              <a:t>Input </a:t>
            </a:r>
            <a:r>
              <a:rPr lang="en-AU" dirty="0"/>
              <a:t>to </a:t>
            </a:r>
            <a:r>
              <a:rPr lang="en-AU" dirty="0" smtClean="0"/>
              <a:t>SA Water’s decision making</a:t>
            </a:r>
          </a:p>
          <a:p>
            <a:pPr lvl="1"/>
            <a:r>
              <a:rPr lang="en-AU" dirty="0" smtClean="0"/>
              <a:t>Identify solutions to issues</a:t>
            </a:r>
          </a:p>
          <a:p>
            <a:pPr lvl="1"/>
            <a:r>
              <a:rPr lang="en-AU" dirty="0" smtClean="0"/>
              <a:t>Share information (local knowledge, technical data)</a:t>
            </a:r>
          </a:p>
          <a:p>
            <a:r>
              <a:rPr lang="en-AU" dirty="0" smtClean="0"/>
              <a:t>Deliver a </a:t>
            </a:r>
            <a:r>
              <a:rPr lang="en-AU" dirty="0"/>
              <a:t>M</a:t>
            </a:r>
            <a:r>
              <a:rPr lang="en-AU" dirty="0" smtClean="0"/>
              <a:t>aster </a:t>
            </a:r>
            <a:r>
              <a:rPr lang="en-AU" dirty="0"/>
              <a:t>P</a:t>
            </a:r>
            <a:r>
              <a:rPr lang="en-AU" dirty="0" smtClean="0"/>
              <a:t>lan for </a:t>
            </a:r>
            <a:r>
              <a:rPr lang="en-AU" dirty="0"/>
              <a:t>R</a:t>
            </a:r>
            <a:r>
              <a:rPr lang="en-AU" dirty="0" smtClean="0"/>
              <a:t>ecycled </a:t>
            </a:r>
            <a:r>
              <a:rPr lang="en-AU" dirty="0"/>
              <a:t>W</a:t>
            </a:r>
            <a:r>
              <a:rPr lang="en-AU" dirty="0" smtClean="0"/>
              <a:t>ater </a:t>
            </a:r>
            <a:r>
              <a:rPr lang="en-AU" dirty="0"/>
              <a:t>S</a:t>
            </a:r>
            <a:r>
              <a:rPr lang="en-AU" dirty="0" smtClean="0"/>
              <a:t>torage </a:t>
            </a:r>
            <a:r>
              <a:rPr lang="en-AU" dirty="0"/>
              <a:t>in the Northern Adelaide </a:t>
            </a:r>
            <a:r>
              <a:rPr lang="en-AU" dirty="0" smtClean="0"/>
              <a:t>Plains to enable:</a:t>
            </a:r>
            <a:endParaRPr lang="en-AU" dirty="0"/>
          </a:p>
          <a:p>
            <a:pPr lvl="1"/>
            <a:r>
              <a:rPr lang="en-AU" dirty="0"/>
              <a:t>provision of more recycled water to the region</a:t>
            </a:r>
          </a:p>
          <a:p>
            <a:pPr lvl="1"/>
            <a:r>
              <a:rPr lang="en-AU" dirty="0"/>
              <a:t>economic development and jobs growth for the State</a:t>
            </a:r>
          </a:p>
          <a:p>
            <a:endParaRPr lang="en-AU" dirty="0" smtClean="0"/>
          </a:p>
          <a:p>
            <a:pPr lvl="1"/>
            <a:endParaRPr lang="en-AU" dirty="0"/>
          </a:p>
          <a:p>
            <a:pPr lvl="1"/>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17</a:t>
            </a:fld>
            <a:endParaRPr lang="en-AU" dirty="0"/>
          </a:p>
        </p:txBody>
      </p:sp>
    </p:spTree>
    <p:extLst>
      <p:ext uri="{BB962C8B-B14F-4D97-AF65-F5344CB8AC3E}">
        <p14:creationId xmlns:p14="http://schemas.microsoft.com/office/powerpoint/2010/main" val="3961760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Community Engagement</a:t>
            </a:r>
          </a:p>
        </p:txBody>
      </p:sp>
      <p:sp>
        <p:nvSpPr>
          <p:cNvPr id="3" name="Content Placeholder 2"/>
          <p:cNvSpPr>
            <a:spLocks noGrp="1"/>
          </p:cNvSpPr>
          <p:nvPr>
            <p:ph idx="1"/>
          </p:nvPr>
        </p:nvSpPr>
        <p:spPr/>
        <p:txBody>
          <a:bodyPr>
            <a:normAutofit fontScale="92500"/>
          </a:bodyPr>
          <a:lstStyle/>
          <a:p>
            <a:r>
              <a:rPr lang="en-AU" dirty="0" smtClean="0"/>
              <a:t>Local </a:t>
            </a:r>
            <a:r>
              <a:rPr lang="en-AU" dirty="0"/>
              <a:t>Government, local industry groups and government agency </a:t>
            </a:r>
            <a:r>
              <a:rPr lang="en-AU" dirty="0" smtClean="0"/>
              <a:t>briefings:</a:t>
            </a:r>
          </a:p>
          <a:p>
            <a:pPr lvl="1"/>
            <a:r>
              <a:rPr lang="en-AU" dirty="0" smtClean="0"/>
              <a:t>Mallala and </a:t>
            </a:r>
            <a:r>
              <a:rPr lang="en-AU" dirty="0" err="1" smtClean="0"/>
              <a:t>Playford</a:t>
            </a:r>
            <a:r>
              <a:rPr lang="en-AU" dirty="0" smtClean="0"/>
              <a:t> Councils</a:t>
            </a:r>
          </a:p>
          <a:p>
            <a:pPr lvl="1"/>
            <a:r>
              <a:rPr lang="en-AU" dirty="0" smtClean="0"/>
              <a:t>Government Agencies (NRMB, DEWNR, PIRSA, DSD, EPA, </a:t>
            </a:r>
            <a:r>
              <a:rPr lang="en-AU" dirty="0" err="1" smtClean="0"/>
              <a:t>Dept</a:t>
            </a:r>
            <a:r>
              <a:rPr lang="en-AU" dirty="0" smtClean="0"/>
              <a:t> of Health)</a:t>
            </a:r>
          </a:p>
          <a:p>
            <a:pPr lvl="1"/>
            <a:r>
              <a:rPr lang="en-AU" dirty="0" err="1" smtClean="0"/>
              <a:t>HortEx</a:t>
            </a:r>
            <a:r>
              <a:rPr lang="en-AU" dirty="0" smtClean="0"/>
              <a:t>, </a:t>
            </a:r>
            <a:r>
              <a:rPr lang="en-AU" dirty="0"/>
              <a:t>Virginia Irrigators </a:t>
            </a:r>
            <a:r>
              <a:rPr lang="en-AU" dirty="0" err="1" smtClean="0"/>
              <a:t>Association,Horticulture</a:t>
            </a:r>
            <a:r>
              <a:rPr lang="en-AU" dirty="0" smtClean="0"/>
              <a:t> Coalition of SA, </a:t>
            </a:r>
            <a:r>
              <a:rPr lang="en-AU" dirty="0" err="1"/>
              <a:t>AusVeg</a:t>
            </a:r>
            <a:r>
              <a:rPr lang="en-AU" dirty="0"/>
              <a:t> SA, Vietnamese </a:t>
            </a:r>
            <a:r>
              <a:rPr lang="en-AU" dirty="0" smtClean="0"/>
              <a:t>Farmers Associations</a:t>
            </a:r>
          </a:p>
          <a:p>
            <a:pPr lvl="1"/>
            <a:r>
              <a:rPr lang="en-AU" dirty="0" smtClean="0"/>
              <a:t>Invitations to information sessions – over 4,500</a:t>
            </a:r>
          </a:p>
          <a:p>
            <a:r>
              <a:rPr lang="en-AU" dirty="0" smtClean="0"/>
              <a:t>Community </a:t>
            </a:r>
            <a:r>
              <a:rPr lang="en-AU" dirty="0"/>
              <a:t>information sessions (8 sessions)</a:t>
            </a:r>
          </a:p>
          <a:p>
            <a:r>
              <a:rPr lang="en-AU" dirty="0"/>
              <a:t>Establishment of Community Committee</a:t>
            </a:r>
          </a:p>
          <a:p>
            <a:r>
              <a:rPr lang="en-AU" dirty="0"/>
              <a:t>Regular updates to broader </a:t>
            </a:r>
            <a:r>
              <a:rPr lang="en-AU" dirty="0" smtClean="0"/>
              <a:t>community</a:t>
            </a:r>
          </a:p>
          <a:p>
            <a:r>
              <a:rPr lang="en-AU" dirty="0" smtClean="0"/>
              <a:t>Presentation of draft storage master plan</a:t>
            </a:r>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18</a:t>
            </a:fld>
            <a:endParaRPr lang="en-AU" dirty="0"/>
          </a:p>
        </p:txBody>
      </p:sp>
    </p:spTree>
    <p:extLst>
      <p:ext uri="{BB962C8B-B14F-4D97-AF65-F5344CB8AC3E}">
        <p14:creationId xmlns:p14="http://schemas.microsoft.com/office/powerpoint/2010/main" val="315870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Private Enterprise Engagement</a:t>
            </a:r>
          </a:p>
        </p:txBody>
      </p:sp>
      <p:sp>
        <p:nvSpPr>
          <p:cNvPr id="3" name="Content Placeholder 2"/>
          <p:cNvSpPr>
            <a:spLocks noGrp="1"/>
          </p:cNvSpPr>
          <p:nvPr>
            <p:ph idx="1"/>
          </p:nvPr>
        </p:nvSpPr>
        <p:spPr/>
        <p:txBody>
          <a:bodyPr/>
          <a:lstStyle/>
          <a:p>
            <a:r>
              <a:rPr lang="en-AU" dirty="0"/>
              <a:t>In parallel with the community engagement, private enterprise is being engaged</a:t>
            </a:r>
          </a:p>
          <a:p>
            <a:r>
              <a:rPr lang="en-AU" dirty="0" smtClean="0"/>
              <a:t>Proposals will be sought from private enterprise to make use of this recycled water, including provision of infrastructure to transport and distribute, via an Expression of Interest approach to the market</a:t>
            </a:r>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19</a:t>
            </a:fld>
            <a:endParaRPr lang="en-AU" dirty="0"/>
          </a:p>
        </p:txBody>
      </p:sp>
    </p:spTree>
    <p:extLst>
      <p:ext uri="{BB962C8B-B14F-4D97-AF65-F5344CB8AC3E}">
        <p14:creationId xmlns:p14="http://schemas.microsoft.com/office/powerpoint/2010/main" val="738917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890"/>
            <a:ext cx="8229600" cy="4397350"/>
          </a:xfrm>
        </p:spPr>
        <p:txBody>
          <a:bodyPr>
            <a:noAutofit/>
          </a:bodyPr>
          <a:lstStyle/>
          <a:p>
            <a:pPr algn="ctr"/>
            <a:r>
              <a:rPr lang="en-AU" sz="6000" b="1" dirty="0"/>
              <a:t>Welcome</a:t>
            </a:r>
            <a:endParaRPr lang="en-AU" sz="6000" b="1" dirty="0">
              <a:solidFill>
                <a:schemeClr val="bg1"/>
              </a:solidFill>
            </a:endParaRPr>
          </a:p>
        </p:txBody>
      </p:sp>
      <p:sp>
        <p:nvSpPr>
          <p:cNvPr id="4" name="Date Placeholder 3"/>
          <p:cNvSpPr>
            <a:spLocks noGrp="1"/>
          </p:cNvSpPr>
          <p:nvPr>
            <p:ph type="dt" sz="half" idx="10"/>
          </p:nvPr>
        </p:nvSpPr>
        <p:spPr/>
        <p:txBody>
          <a:bodyPr/>
          <a:lstStyle/>
          <a:p>
            <a:fld id="{B9D4E0DC-82D8-4286-A93F-F76006B10C94}"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dirty="0" smtClean="0"/>
              <a:t>Page </a:t>
            </a:r>
            <a:fld id="{5128A49C-5CEB-4D6A-BE14-4B0FB9B2F883}" type="slidenum">
              <a:rPr lang="en-AU" smtClean="0"/>
              <a:pPr/>
              <a:t>2</a:t>
            </a:fld>
            <a:endParaRPr lang="en-AU" dirty="0"/>
          </a:p>
        </p:txBody>
      </p:sp>
    </p:spTree>
    <p:extLst>
      <p:ext uri="{BB962C8B-B14F-4D97-AF65-F5344CB8AC3E}">
        <p14:creationId xmlns:p14="http://schemas.microsoft.com/office/powerpoint/2010/main" val="245627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Expression of Interest</a:t>
            </a:r>
          </a:p>
        </p:txBody>
      </p:sp>
      <p:sp>
        <p:nvSpPr>
          <p:cNvPr id="3" name="Content Placeholder 2"/>
          <p:cNvSpPr>
            <a:spLocks noGrp="1"/>
          </p:cNvSpPr>
          <p:nvPr>
            <p:ph idx="1"/>
          </p:nvPr>
        </p:nvSpPr>
        <p:spPr/>
        <p:txBody>
          <a:bodyPr>
            <a:normAutofit fontScale="92500" lnSpcReduction="10000"/>
          </a:bodyPr>
          <a:lstStyle/>
          <a:p>
            <a:pPr marL="0" indent="0">
              <a:buNone/>
            </a:pPr>
            <a:r>
              <a:rPr lang="en-AU" i="1" dirty="0"/>
              <a:t>“SA Water is currently engaging with the local community to hear their thoughts about the Northern Adelaide Irrigation Scheme, including the different storage options. The engagement process will include information sessions and enable the establishment of a committee to work with SA Water to develop a Master Plan for Recycled Water Storage in the Northern Adelaide Plains.</a:t>
            </a:r>
          </a:p>
          <a:p>
            <a:pPr marL="0" indent="0">
              <a:buNone/>
            </a:pPr>
            <a:endParaRPr lang="en-AU" i="1" dirty="0"/>
          </a:p>
          <a:p>
            <a:pPr marL="0" indent="0">
              <a:buNone/>
            </a:pPr>
            <a:r>
              <a:rPr lang="en-AU" i="1" dirty="0"/>
              <a:t>The outcomes of the engagement process will be provided to shortlisted respondents to facilitate the development of a Selective Request for Proposal (SRFP) response from a stakeholder perspective and it will be expected that the outcomes of this process will inform final proposals</a:t>
            </a:r>
            <a:r>
              <a:rPr lang="en-AU" i="1" dirty="0" smtClean="0"/>
              <a:t>”.</a:t>
            </a:r>
            <a:endParaRPr lang="en-AU" i="1"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20</a:t>
            </a:fld>
            <a:endParaRPr lang="en-AU" dirty="0"/>
          </a:p>
        </p:txBody>
      </p:sp>
    </p:spTree>
    <p:extLst>
      <p:ext uri="{BB962C8B-B14F-4D97-AF65-F5344CB8AC3E}">
        <p14:creationId xmlns:p14="http://schemas.microsoft.com/office/powerpoint/2010/main" val="2614579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AU" sz="3200" b="1" dirty="0"/>
              <a:t>Engagement Process</a:t>
            </a:r>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smtClean="0"/>
              <a:t>Page </a:t>
            </a:r>
            <a:fld id="{5128A49C-5CEB-4D6A-BE14-4B0FB9B2F883}" type="slidenum">
              <a:rPr lang="en-AU" smtClean="0"/>
              <a:pPr/>
              <a:t>21</a:t>
            </a:fld>
            <a:endParaRPr lang="en-AU" dirty="0"/>
          </a:p>
        </p:txBody>
      </p:sp>
      <p:grpSp>
        <p:nvGrpSpPr>
          <p:cNvPr id="10" name="Group 9"/>
          <p:cNvGrpSpPr/>
          <p:nvPr/>
        </p:nvGrpSpPr>
        <p:grpSpPr>
          <a:xfrm>
            <a:off x="319125" y="1772816"/>
            <a:ext cx="8361733" cy="3543107"/>
            <a:chOff x="458740" y="1844823"/>
            <a:chExt cx="8496944" cy="3600401"/>
          </a:xfrm>
        </p:grpSpPr>
        <p:graphicFrame>
          <p:nvGraphicFramePr>
            <p:cNvPr id="7" name="Diagram 6"/>
            <p:cNvGraphicFramePr/>
            <p:nvPr>
              <p:extLst>
                <p:ext uri="{D42A27DB-BD31-4B8C-83A1-F6EECF244321}">
                  <p14:modId xmlns:p14="http://schemas.microsoft.com/office/powerpoint/2010/main" val="920186910"/>
                </p:ext>
              </p:extLst>
            </p:nvPr>
          </p:nvGraphicFramePr>
          <p:xfrm>
            <a:off x="458740" y="1844823"/>
            <a:ext cx="8378107" cy="2838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587877977"/>
                </p:ext>
              </p:extLst>
            </p:nvPr>
          </p:nvGraphicFramePr>
          <p:xfrm>
            <a:off x="2918693" y="4683594"/>
            <a:ext cx="6036991" cy="3295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2354476503"/>
                </p:ext>
              </p:extLst>
            </p:nvPr>
          </p:nvGraphicFramePr>
          <p:xfrm>
            <a:off x="5787331" y="5157192"/>
            <a:ext cx="3101682" cy="2880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2990672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890"/>
            <a:ext cx="8229600" cy="4397350"/>
          </a:xfrm>
        </p:spPr>
        <p:txBody>
          <a:bodyPr>
            <a:noAutofit/>
          </a:bodyPr>
          <a:lstStyle/>
          <a:p>
            <a:pPr algn="ctr"/>
            <a:r>
              <a:rPr lang="en-AU" sz="3600" dirty="0" smtClean="0"/>
              <a:t>Water Storage Solutions:</a:t>
            </a:r>
            <a:br>
              <a:rPr lang="en-AU" sz="3600" dirty="0" smtClean="0"/>
            </a:br>
            <a:r>
              <a:rPr lang="en-AU" sz="3600" dirty="0" smtClean="0"/>
              <a:t>Key Issues - discussion</a:t>
            </a:r>
            <a:endParaRPr lang="en-AU" sz="3600" b="1" dirty="0">
              <a:solidFill>
                <a:schemeClr val="bg1"/>
              </a:solidFill>
            </a:endParaRPr>
          </a:p>
        </p:txBody>
      </p:sp>
      <p:sp>
        <p:nvSpPr>
          <p:cNvPr id="4" name="Date Placeholder 3"/>
          <p:cNvSpPr>
            <a:spLocks noGrp="1"/>
          </p:cNvSpPr>
          <p:nvPr>
            <p:ph type="dt" sz="half" idx="10"/>
          </p:nvPr>
        </p:nvSpPr>
        <p:spPr/>
        <p:txBody>
          <a:bodyPr/>
          <a:lstStyle/>
          <a:p>
            <a:fld id="{B9D4E0DC-82D8-4286-A93F-F76006B10C94}"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dirty="0" smtClean="0"/>
              <a:t>Page </a:t>
            </a:r>
            <a:fld id="{5128A49C-5CEB-4D6A-BE14-4B0FB9B2F883}" type="slidenum">
              <a:rPr lang="en-AU" smtClean="0"/>
              <a:pPr/>
              <a:t>22</a:t>
            </a:fld>
            <a:endParaRPr lang="en-AU" dirty="0"/>
          </a:p>
        </p:txBody>
      </p:sp>
    </p:spTree>
    <p:extLst>
      <p:ext uri="{BB962C8B-B14F-4D97-AF65-F5344CB8AC3E}">
        <p14:creationId xmlns:p14="http://schemas.microsoft.com/office/powerpoint/2010/main" val="238928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smtClean="0"/>
              <a:t>Page </a:t>
            </a:r>
            <a:fld id="{5128A49C-5CEB-4D6A-BE14-4B0FB9B2F883}" type="slidenum">
              <a:rPr lang="en-AU" smtClean="0"/>
              <a:pPr/>
              <a:t>23</a:t>
            </a:fld>
            <a:endParaRPr lang="en-AU" dirty="0"/>
          </a:p>
        </p:txBody>
      </p:sp>
      <p:sp>
        <p:nvSpPr>
          <p:cNvPr id="10" name="Freeform 9"/>
          <p:cNvSpPr/>
          <p:nvPr/>
        </p:nvSpPr>
        <p:spPr>
          <a:xfrm>
            <a:off x="467544" y="1323237"/>
            <a:ext cx="8219256" cy="665603"/>
          </a:xfrm>
          <a:custGeom>
            <a:avLst/>
            <a:gdLst>
              <a:gd name="connsiteX0" fmla="*/ 0 w 8928992"/>
              <a:gd name="connsiteY0" fmla="*/ 0 h 737100"/>
              <a:gd name="connsiteX1" fmla="*/ 8928992 w 8928992"/>
              <a:gd name="connsiteY1" fmla="*/ 0 h 737100"/>
              <a:gd name="connsiteX2" fmla="*/ 8928992 w 8928992"/>
              <a:gd name="connsiteY2" fmla="*/ 737100 h 737100"/>
              <a:gd name="connsiteX3" fmla="*/ 0 w 8928992"/>
              <a:gd name="connsiteY3" fmla="*/ 737100 h 737100"/>
              <a:gd name="connsiteX4" fmla="*/ 0 w 8928992"/>
              <a:gd name="connsiteY4" fmla="*/ 0 h 73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8992" h="737100">
                <a:moveTo>
                  <a:pt x="0" y="0"/>
                </a:moveTo>
                <a:lnTo>
                  <a:pt x="8928992" y="0"/>
                </a:lnTo>
                <a:lnTo>
                  <a:pt x="8928992" y="737100"/>
                </a:lnTo>
                <a:lnTo>
                  <a:pt x="0" y="737100"/>
                </a:lnTo>
                <a:lnTo>
                  <a:pt x="0" y="0"/>
                </a:lnTo>
                <a:close/>
              </a:path>
            </a:pathLst>
          </a:custGeom>
          <a:ln>
            <a:solidFill>
              <a:srgbClr val="0067B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2000" tIns="270764" rIns="692989" bIns="92456" numCol="1" spcCol="1270" anchor="t" anchorCtr="0">
            <a:noAutofit/>
          </a:bodyPr>
          <a:lstStyle/>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Concern that the storage of recycled water in the T2 Aquifer will make groundwater unfit for domestic use, including drinking</a:t>
            </a:r>
          </a:p>
        </p:txBody>
      </p:sp>
      <p:sp>
        <p:nvSpPr>
          <p:cNvPr id="11" name="Freeform 10"/>
          <p:cNvSpPr/>
          <p:nvPr/>
        </p:nvSpPr>
        <p:spPr>
          <a:xfrm>
            <a:off x="683567" y="1124745"/>
            <a:ext cx="6250294" cy="383760"/>
          </a:xfrm>
          <a:custGeom>
            <a:avLst/>
            <a:gdLst>
              <a:gd name="connsiteX0" fmla="*/ 0 w 6250294"/>
              <a:gd name="connsiteY0" fmla="*/ 63961 h 383760"/>
              <a:gd name="connsiteX1" fmla="*/ 63961 w 6250294"/>
              <a:gd name="connsiteY1" fmla="*/ 0 h 383760"/>
              <a:gd name="connsiteX2" fmla="*/ 6186333 w 6250294"/>
              <a:gd name="connsiteY2" fmla="*/ 0 h 383760"/>
              <a:gd name="connsiteX3" fmla="*/ 6250294 w 6250294"/>
              <a:gd name="connsiteY3" fmla="*/ 63961 h 383760"/>
              <a:gd name="connsiteX4" fmla="*/ 6250294 w 6250294"/>
              <a:gd name="connsiteY4" fmla="*/ 319799 h 383760"/>
              <a:gd name="connsiteX5" fmla="*/ 6186333 w 6250294"/>
              <a:gd name="connsiteY5" fmla="*/ 383760 h 383760"/>
              <a:gd name="connsiteX6" fmla="*/ 63961 w 6250294"/>
              <a:gd name="connsiteY6" fmla="*/ 383760 h 383760"/>
              <a:gd name="connsiteX7" fmla="*/ 0 w 6250294"/>
              <a:gd name="connsiteY7" fmla="*/ 319799 h 383760"/>
              <a:gd name="connsiteX8" fmla="*/ 0 w 6250294"/>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0294" h="383760">
                <a:moveTo>
                  <a:pt x="0" y="63961"/>
                </a:moveTo>
                <a:cubicBezTo>
                  <a:pt x="0" y="28636"/>
                  <a:pt x="28636" y="0"/>
                  <a:pt x="63961" y="0"/>
                </a:cubicBezTo>
                <a:lnTo>
                  <a:pt x="6186333" y="0"/>
                </a:lnTo>
                <a:cubicBezTo>
                  <a:pt x="6221658" y="0"/>
                  <a:pt x="6250294" y="28636"/>
                  <a:pt x="6250294" y="63961"/>
                </a:cubicBezTo>
                <a:lnTo>
                  <a:pt x="6250294" y="319799"/>
                </a:lnTo>
                <a:cubicBezTo>
                  <a:pt x="6250294" y="355124"/>
                  <a:pt x="6221658" y="383760"/>
                  <a:pt x="6186333" y="383760"/>
                </a:cubicBezTo>
                <a:lnTo>
                  <a:pt x="63961" y="383760"/>
                </a:lnTo>
                <a:cubicBezTo>
                  <a:pt x="28636" y="383760"/>
                  <a:pt x="0" y="355124"/>
                  <a:pt x="0" y="319799"/>
                </a:cubicBezTo>
                <a:lnTo>
                  <a:pt x="0" y="63961"/>
                </a:lnTo>
                <a:close/>
              </a:path>
            </a:pathLst>
          </a:custGeom>
          <a:solidFill>
            <a:srgbClr val="0067B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980" tIns="18734" rIns="254980" bIns="18734" numCol="1" spcCol="1270" anchor="ctr" anchorCtr="0">
            <a:noAutofit/>
          </a:bodyPr>
          <a:lstStyle/>
          <a:p>
            <a:pPr defTabSz="800100">
              <a:lnSpc>
                <a:spcPct val="90000"/>
              </a:lnSpc>
              <a:spcBef>
                <a:spcPct val="0"/>
              </a:spcBef>
              <a:spcAft>
                <a:spcPct val="35000"/>
              </a:spcAft>
            </a:pPr>
            <a:r>
              <a:rPr lang="en-AU" b="1" dirty="0" smtClean="0"/>
              <a:t>1. Community </a:t>
            </a:r>
            <a:r>
              <a:rPr lang="en-AU" b="1" dirty="0"/>
              <a:t>Health and Wellbeing</a:t>
            </a:r>
          </a:p>
        </p:txBody>
      </p:sp>
      <p:sp>
        <p:nvSpPr>
          <p:cNvPr id="12" name="Freeform 11"/>
          <p:cNvSpPr/>
          <p:nvPr/>
        </p:nvSpPr>
        <p:spPr>
          <a:xfrm>
            <a:off x="467544" y="2250413"/>
            <a:ext cx="8219256" cy="1648878"/>
          </a:xfrm>
          <a:custGeom>
            <a:avLst/>
            <a:gdLst>
              <a:gd name="connsiteX0" fmla="*/ 0 w 8928992"/>
              <a:gd name="connsiteY0" fmla="*/ 0 h 2170350"/>
              <a:gd name="connsiteX1" fmla="*/ 8928992 w 8928992"/>
              <a:gd name="connsiteY1" fmla="*/ 0 h 2170350"/>
              <a:gd name="connsiteX2" fmla="*/ 8928992 w 8928992"/>
              <a:gd name="connsiteY2" fmla="*/ 2170350 h 2170350"/>
              <a:gd name="connsiteX3" fmla="*/ 0 w 8928992"/>
              <a:gd name="connsiteY3" fmla="*/ 2170350 h 2170350"/>
              <a:gd name="connsiteX4" fmla="*/ 0 w 8928992"/>
              <a:gd name="connsiteY4" fmla="*/ 0 h 217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8992" h="2170350">
                <a:moveTo>
                  <a:pt x="0" y="0"/>
                </a:moveTo>
                <a:lnTo>
                  <a:pt x="8928992" y="0"/>
                </a:lnTo>
                <a:lnTo>
                  <a:pt x="8928992" y="2170350"/>
                </a:lnTo>
                <a:lnTo>
                  <a:pt x="0" y="2170350"/>
                </a:lnTo>
                <a:lnTo>
                  <a:pt x="0" y="0"/>
                </a:lnTo>
                <a:close/>
              </a:path>
            </a:pathLst>
          </a:custGeom>
          <a:ln>
            <a:solidFill>
              <a:srgbClr val="0067B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2000" tIns="270764" rIns="288000" bIns="92456" numCol="1" spcCol="1270" anchor="t" anchorCtr="0">
            <a:noAutofit/>
          </a:bodyPr>
          <a:lstStyle/>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More water will attract economic growth and job growth for the Northern Adelaide Plains</a:t>
            </a:r>
          </a:p>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Concern that the quality of recycled water will affect crop production (for example: salinity of the water; direct or indirect contamination of vegetables through washing or ice packing; potential impact on organic certification)</a:t>
            </a:r>
          </a:p>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Opportunity that NAIS could provide water of an improved quality thereby providing high quality products</a:t>
            </a:r>
          </a:p>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Concern that NAIS could worsen existing rising water table issues, causing surface flooding and loss of cropping land</a:t>
            </a:r>
          </a:p>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Construction of above-ground storage ponds could result in the loss of cropping land</a:t>
            </a:r>
          </a:p>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Concern about the future price of recycled water</a:t>
            </a:r>
          </a:p>
        </p:txBody>
      </p:sp>
      <p:sp>
        <p:nvSpPr>
          <p:cNvPr id="13" name="Freeform 12"/>
          <p:cNvSpPr/>
          <p:nvPr/>
        </p:nvSpPr>
        <p:spPr>
          <a:xfrm>
            <a:off x="683567" y="2060848"/>
            <a:ext cx="6250294" cy="383760"/>
          </a:xfrm>
          <a:custGeom>
            <a:avLst/>
            <a:gdLst>
              <a:gd name="connsiteX0" fmla="*/ 0 w 6250294"/>
              <a:gd name="connsiteY0" fmla="*/ 63961 h 383760"/>
              <a:gd name="connsiteX1" fmla="*/ 63961 w 6250294"/>
              <a:gd name="connsiteY1" fmla="*/ 0 h 383760"/>
              <a:gd name="connsiteX2" fmla="*/ 6186333 w 6250294"/>
              <a:gd name="connsiteY2" fmla="*/ 0 h 383760"/>
              <a:gd name="connsiteX3" fmla="*/ 6250294 w 6250294"/>
              <a:gd name="connsiteY3" fmla="*/ 63961 h 383760"/>
              <a:gd name="connsiteX4" fmla="*/ 6250294 w 6250294"/>
              <a:gd name="connsiteY4" fmla="*/ 319799 h 383760"/>
              <a:gd name="connsiteX5" fmla="*/ 6186333 w 6250294"/>
              <a:gd name="connsiteY5" fmla="*/ 383760 h 383760"/>
              <a:gd name="connsiteX6" fmla="*/ 63961 w 6250294"/>
              <a:gd name="connsiteY6" fmla="*/ 383760 h 383760"/>
              <a:gd name="connsiteX7" fmla="*/ 0 w 6250294"/>
              <a:gd name="connsiteY7" fmla="*/ 319799 h 383760"/>
              <a:gd name="connsiteX8" fmla="*/ 0 w 6250294"/>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0294" h="383760">
                <a:moveTo>
                  <a:pt x="0" y="63961"/>
                </a:moveTo>
                <a:cubicBezTo>
                  <a:pt x="0" y="28636"/>
                  <a:pt x="28636" y="0"/>
                  <a:pt x="63961" y="0"/>
                </a:cubicBezTo>
                <a:lnTo>
                  <a:pt x="6186333" y="0"/>
                </a:lnTo>
                <a:cubicBezTo>
                  <a:pt x="6221658" y="0"/>
                  <a:pt x="6250294" y="28636"/>
                  <a:pt x="6250294" y="63961"/>
                </a:cubicBezTo>
                <a:lnTo>
                  <a:pt x="6250294" y="319799"/>
                </a:lnTo>
                <a:cubicBezTo>
                  <a:pt x="6250294" y="355124"/>
                  <a:pt x="6221658" y="383760"/>
                  <a:pt x="6186333" y="383760"/>
                </a:cubicBezTo>
                <a:lnTo>
                  <a:pt x="63961" y="383760"/>
                </a:lnTo>
                <a:cubicBezTo>
                  <a:pt x="28636" y="383760"/>
                  <a:pt x="0" y="355124"/>
                  <a:pt x="0" y="319799"/>
                </a:cubicBezTo>
                <a:lnTo>
                  <a:pt x="0" y="63961"/>
                </a:lnTo>
                <a:close/>
              </a:path>
            </a:pathLst>
          </a:custGeom>
          <a:solidFill>
            <a:srgbClr val="0067B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980" tIns="18734" rIns="254980" bIns="18734" numCol="1" spcCol="1270" anchor="ctr" anchorCtr="0">
            <a:noAutofit/>
          </a:bodyPr>
          <a:lstStyle/>
          <a:p>
            <a:pPr defTabSz="800100">
              <a:lnSpc>
                <a:spcPct val="90000"/>
              </a:lnSpc>
              <a:spcBef>
                <a:spcPct val="0"/>
              </a:spcBef>
              <a:spcAft>
                <a:spcPct val="35000"/>
              </a:spcAft>
            </a:pPr>
            <a:r>
              <a:rPr lang="en-AU" b="1" dirty="0" smtClean="0"/>
              <a:t>2. Growing </a:t>
            </a:r>
            <a:r>
              <a:rPr lang="en-AU" b="1" dirty="0"/>
              <a:t>the Local Economy</a:t>
            </a:r>
          </a:p>
        </p:txBody>
      </p:sp>
      <p:sp>
        <p:nvSpPr>
          <p:cNvPr id="14" name="Freeform 13"/>
          <p:cNvSpPr/>
          <p:nvPr/>
        </p:nvSpPr>
        <p:spPr>
          <a:xfrm>
            <a:off x="467544" y="4165194"/>
            <a:ext cx="8219256" cy="894257"/>
          </a:xfrm>
          <a:custGeom>
            <a:avLst/>
            <a:gdLst>
              <a:gd name="connsiteX0" fmla="*/ 0 w 8928992"/>
              <a:gd name="connsiteY0" fmla="*/ 0 h 982800"/>
              <a:gd name="connsiteX1" fmla="*/ 8928992 w 8928992"/>
              <a:gd name="connsiteY1" fmla="*/ 0 h 982800"/>
              <a:gd name="connsiteX2" fmla="*/ 8928992 w 8928992"/>
              <a:gd name="connsiteY2" fmla="*/ 982800 h 982800"/>
              <a:gd name="connsiteX3" fmla="*/ 0 w 8928992"/>
              <a:gd name="connsiteY3" fmla="*/ 982800 h 982800"/>
              <a:gd name="connsiteX4" fmla="*/ 0 w 8928992"/>
              <a:gd name="connsiteY4" fmla="*/ 0 h 98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8992" h="982800">
                <a:moveTo>
                  <a:pt x="0" y="0"/>
                </a:moveTo>
                <a:lnTo>
                  <a:pt x="8928992" y="0"/>
                </a:lnTo>
                <a:lnTo>
                  <a:pt x="8928992" y="982800"/>
                </a:lnTo>
                <a:lnTo>
                  <a:pt x="0" y="982800"/>
                </a:lnTo>
                <a:lnTo>
                  <a:pt x="0" y="0"/>
                </a:lnTo>
                <a:close/>
              </a:path>
            </a:pathLst>
          </a:custGeom>
          <a:ln>
            <a:solidFill>
              <a:srgbClr val="0067B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2000" tIns="270764" rIns="252000" bIns="92456" numCol="1" spcCol="1270" anchor="t" anchorCtr="0">
            <a:noAutofit/>
          </a:bodyPr>
          <a:lstStyle/>
          <a:p>
            <a:pPr marL="228600" lvl="1" indent="-228600" defTabSz="577850">
              <a:lnSpc>
                <a:spcPct val="90000"/>
              </a:lnSpc>
              <a:spcBef>
                <a:spcPct val="0"/>
              </a:spcBef>
              <a:spcAft>
                <a:spcPct val="15000"/>
              </a:spcAft>
              <a:buFont typeface="+mj-lt"/>
              <a:buAutoNum type="alphaLcPeriod"/>
            </a:pPr>
            <a:r>
              <a:rPr lang="en-AU" sz="1200" dirty="0" smtClean="0">
                <a:solidFill>
                  <a:srgbClr val="0067B1"/>
                </a:solidFill>
              </a:rPr>
              <a:t>Concern </a:t>
            </a:r>
            <a:r>
              <a:rPr lang="en-AU" sz="1200" dirty="0">
                <a:solidFill>
                  <a:srgbClr val="0067B1"/>
                </a:solidFill>
              </a:rPr>
              <a:t>that more water will increase competition for existing growers</a:t>
            </a:r>
          </a:p>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Use of Bolivar wastewater will mean less discharge into the Gulf St Vincent improving the marine environment</a:t>
            </a:r>
          </a:p>
        </p:txBody>
      </p:sp>
      <p:sp>
        <p:nvSpPr>
          <p:cNvPr id="15" name="Freeform 14"/>
          <p:cNvSpPr/>
          <p:nvPr/>
        </p:nvSpPr>
        <p:spPr>
          <a:xfrm>
            <a:off x="683567" y="3973314"/>
            <a:ext cx="6250294" cy="383760"/>
          </a:xfrm>
          <a:custGeom>
            <a:avLst/>
            <a:gdLst>
              <a:gd name="connsiteX0" fmla="*/ 0 w 6250294"/>
              <a:gd name="connsiteY0" fmla="*/ 63961 h 383760"/>
              <a:gd name="connsiteX1" fmla="*/ 63961 w 6250294"/>
              <a:gd name="connsiteY1" fmla="*/ 0 h 383760"/>
              <a:gd name="connsiteX2" fmla="*/ 6186333 w 6250294"/>
              <a:gd name="connsiteY2" fmla="*/ 0 h 383760"/>
              <a:gd name="connsiteX3" fmla="*/ 6250294 w 6250294"/>
              <a:gd name="connsiteY3" fmla="*/ 63961 h 383760"/>
              <a:gd name="connsiteX4" fmla="*/ 6250294 w 6250294"/>
              <a:gd name="connsiteY4" fmla="*/ 319799 h 383760"/>
              <a:gd name="connsiteX5" fmla="*/ 6186333 w 6250294"/>
              <a:gd name="connsiteY5" fmla="*/ 383760 h 383760"/>
              <a:gd name="connsiteX6" fmla="*/ 63961 w 6250294"/>
              <a:gd name="connsiteY6" fmla="*/ 383760 h 383760"/>
              <a:gd name="connsiteX7" fmla="*/ 0 w 6250294"/>
              <a:gd name="connsiteY7" fmla="*/ 319799 h 383760"/>
              <a:gd name="connsiteX8" fmla="*/ 0 w 6250294"/>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0294" h="383760">
                <a:moveTo>
                  <a:pt x="0" y="63961"/>
                </a:moveTo>
                <a:cubicBezTo>
                  <a:pt x="0" y="28636"/>
                  <a:pt x="28636" y="0"/>
                  <a:pt x="63961" y="0"/>
                </a:cubicBezTo>
                <a:lnTo>
                  <a:pt x="6186333" y="0"/>
                </a:lnTo>
                <a:cubicBezTo>
                  <a:pt x="6221658" y="0"/>
                  <a:pt x="6250294" y="28636"/>
                  <a:pt x="6250294" y="63961"/>
                </a:cubicBezTo>
                <a:lnTo>
                  <a:pt x="6250294" y="319799"/>
                </a:lnTo>
                <a:cubicBezTo>
                  <a:pt x="6250294" y="355124"/>
                  <a:pt x="6221658" y="383760"/>
                  <a:pt x="6186333" y="383760"/>
                </a:cubicBezTo>
                <a:lnTo>
                  <a:pt x="63961" y="383760"/>
                </a:lnTo>
                <a:cubicBezTo>
                  <a:pt x="28636" y="383760"/>
                  <a:pt x="0" y="355124"/>
                  <a:pt x="0" y="319799"/>
                </a:cubicBezTo>
                <a:lnTo>
                  <a:pt x="0" y="63961"/>
                </a:lnTo>
                <a:close/>
              </a:path>
            </a:pathLst>
          </a:custGeom>
          <a:solidFill>
            <a:srgbClr val="0067B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980" tIns="18734" rIns="254980" bIns="18734" numCol="1" spcCol="1270" anchor="ctr" anchorCtr="0">
            <a:noAutofit/>
          </a:bodyPr>
          <a:lstStyle/>
          <a:p>
            <a:pPr defTabSz="800100">
              <a:lnSpc>
                <a:spcPct val="90000"/>
              </a:lnSpc>
              <a:spcBef>
                <a:spcPct val="0"/>
              </a:spcBef>
              <a:spcAft>
                <a:spcPct val="35000"/>
              </a:spcAft>
            </a:pPr>
            <a:r>
              <a:rPr lang="en-AU" b="1" dirty="0" smtClean="0"/>
              <a:t>3. A </a:t>
            </a:r>
            <a:r>
              <a:rPr lang="en-AU" b="1" dirty="0"/>
              <a:t>Sustainable Environment</a:t>
            </a:r>
          </a:p>
        </p:txBody>
      </p:sp>
      <p:sp>
        <p:nvSpPr>
          <p:cNvPr id="16" name="Freeform 15"/>
          <p:cNvSpPr/>
          <p:nvPr/>
        </p:nvSpPr>
        <p:spPr>
          <a:xfrm>
            <a:off x="467544" y="5323345"/>
            <a:ext cx="8219256" cy="1057984"/>
          </a:xfrm>
          <a:custGeom>
            <a:avLst/>
            <a:gdLst>
              <a:gd name="connsiteX0" fmla="*/ 0 w 8928992"/>
              <a:gd name="connsiteY0" fmla="*/ 0 h 1167075"/>
              <a:gd name="connsiteX1" fmla="*/ 8928992 w 8928992"/>
              <a:gd name="connsiteY1" fmla="*/ 0 h 1167075"/>
              <a:gd name="connsiteX2" fmla="*/ 8928992 w 8928992"/>
              <a:gd name="connsiteY2" fmla="*/ 1167075 h 1167075"/>
              <a:gd name="connsiteX3" fmla="*/ 0 w 8928992"/>
              <a:gd name="connsiteY3" fmla="*/ 1167075 h 1167075"/>
              <a:gd name="connsiteX4" fmla="*/ 0 w 8928992"/>
              <a:gd name="connsiteY4" fmla="*/ 0 h 116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8992" h="1167075">
                <a:moveTo>
                  <a:pt x="0" y="0"/>
                </a:moveTo>
                <a:lnTo>
                  <a:pt x="8928992" y="0"/>
                </a:lnTo>
                <a:lnTo>
                  <a:pt x="8928992" y="1167075"/>
                </a:lnTo>
                <a:lnTo>
                  <a:pt x="0" y="1167075"/>
                </a:lnTo>
                <a:lnTo>
                  <a:pt x="0" y="0"/>
                </a:lnTo>
                <a:close/>
              </a:path>
            </a:pathLst>
          </a:custGeom>
          <a:ln>
            <a:solidFill>
              <a:srgbClr val="0067B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2000" tIns="270764" rIns="252000" bIns="92456" numCol="1" spcCol="1270" anchor="t" anchorCtr="0">
            <a:noAutofit/>
          </a:bodyPr>
          <a:lstStyle/>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Collaboration of government agencies is needed to achieve best possible water management outcomes</a:t>
            </a:r>
          </a:p>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Confidence is needed to ensure all necessary approvals and licenses are in place and that there are regular checks to ensure compliance at all times</a:t>
            </a:r>
          </a:p>
          <a:p>
            <a:pPr marL="228600" lvl="1" indent="-228600" defTabSz="577850">
              <a:lnSpc>
                <a:spcPct val="90000"/>
              </a:lnSpc>
              <a:spcBef>
                <a:spcPct val="0"/>
              </a:spcBef>
              <a:spcAft>
                <a:spcPct val="15000"/>
              </a:spcAft>
              <a:buFont typeface="+mj-lt"/>
              <a:buAutoNum type="alphaLcPeriod"/>
            </a:pPr>
            <a:r>
              <a:rPr lang="en-AU" sz="1200" dirty="0">
                <a:solidFill>
                  <a:srgbClr val="0067B1"/>
                </a:solidFill>
              </a:rPr>
              <a:t>Ongoing consultation is needed with the local community, industry associations and growers</a:t>
            </a:r>
          </a:p>
        </p:txBody>
      </p:sp>
      <p:sp>
        <p:nvSpPr>
          <p:cNvPr id="17" name="Freeform 16"/>
          <p:cNvSpPr/>
          <p:nvPr/>
        </p:nvSpPr>
        <p:spPr>
          <a:xfrm>
            <a:off x="683567" y="5131462"/>
            <a:ext cx="6250294" cy="383760"/>
          </a:xfrm>
          <a:custGeom>
            <a:avLst/>
            <a:gdLst>
              <a:gd name="connsiteX0" fmla="*/ 0 w 6250294"/>
              <a:gd name="connsiteY0" fmla="*/ 63961 h 383760"/>
              <a:gd name="connsiteX1" fmla="*/ 63961 w 6250294"/>
              <a:gd name="connsiteY1" fmla="*/ 0 h 383760"/>
              <a:gd name="connsiteX2" fmla="*/ 6186333 w 6250294"/>
              <a:gd name="connsiteY2" fmla="*/ 0 h 383760"/>
              <a:gd name="connsiteX3" fmla="*/ 6250294 w 6250294"/>
              <a:gd name="connsiteY3" fmla="*/ 63961 h 383760"/>
              <a:gd name="connsiteX4" fmla="*/ 6250294 w 6250294"/>
              <a:gd name="connsiteY4" fmla="*/ 319799 h 383760"/>
              <a:gd name="connsiteX5" fmla="*/ 6186333 w 6250294"/>
              <a:gd name="connsiteY5" fmla="*/ 383760 h 383760"/>
              <a:gd name="connsiteX6" fmla="*/ 63961 w 6250294"/>
              <a:gd name="connsiteY6" fmla="*/ 383760 h 383760"/>
              <a:gd name="connsiteX7" fmla="*/ 0 w 6250294"/>
              <a:gd name="connsiteY7" fmla="*/ 319799 h 383760"/>
              <a:gd name="connsiteX8" fmla="*/ 0 w 6250294"/>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0294" h="383760">
                <a:moveTo>
                  <a:pt x="0" y="63961"/>
                </a:moveTo>
                <a:cubicBezTo>
                  <a:pt x="0" y="28636"/>
                  <a:pt x="28636" y="0"/>
                  <a:pt x="63961" y="0"/>
                </a:cubicBezTo>
                <a:lnTo>
                  <a:pt x="6186333" y="0"/>
                </a:lnTo>
                <a:cubicBezTo>
                  <a:pt x="6221658" y="0"/>
                  <a:pt x="6250294" y="28636"/>
                  <a:pt x="6250294" y="63961"/>
                </a:cubicBezTo>
                <a:lnTo>
                  <a:pt x="6250294" y="319799"/>
                </a:lnTo>
                <a:cubicBezTo>
                  <a:pt x="6250294" y="355124"/>
                  <a:pt x="6221658" y="383760"/>
                  <a:pt x="6186333" y="383760"/>
                </a:cubicBezTo>
                <a:lnTo>
                  <a:pt x="63961" y="383760"/>
                </a:lnTo>
                <a:cubicBezTo>
                  <a:pt x="28636" y="383760"/>
                  <a:pt x="0" y="355124"/>
                  <a:pt x="0" y="319799"/>
                </a:cubicBezTo>
                <a:lnTo>
                  <a:pt x="0" y="63961"/>
                </a:lnTo>
                <a:close/>
              </a:path>
            </a:pathLst>
          </a:custGeom>
          <a:solidFill>
            <a:srgbClr val="0067B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980" tIns="18734" rIns="254980" bIns="18734" numCol="1" spcCol="1270" anchor="ctr" anchorCtr="0">
            <a:noAutofit/>
          </a:bodyPr>
          <a:lstStyle/>
          <a:p>
            <a:pPr defTabSz="800100">
              <a:lnSpc>
                <a:spcPct val="90000"/>
              </a:lnSpc>
              <a:spcBef>
                <a:spcPct val="0"/>
              </a:spcBef>
              <a:spcAft>
                <a:spcPct val="35000"/>
              </a:spcAft>
            </a:pPr>
            <a:r>
              <a:rPr lang="en-AU" b="1" dirty="0" smtClean="0"/>
              <a:t>4. Confidence </a:t>
            </a:r>
            <a:r>
              <a:rPr lang="en-AU" b="1" dirty="0"/>
              <a:t>in Government Processes and Collaboration</a:t>
            </a:r>
          </a:p>
        </p:txBody>
      </p:sp>
    </p:spTree>
    <p:extLst>
      <p:ext uri="{BB962C8B-B14F-4D97-AF65-F5344CB8AC3E}">
        <p14:creationId xmlns:p14="http://schemas.microsoft.com/office/powerpoint/2010/main" val="2520836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Discussion</a:t>
            </a:r>
          </a:p>
        </p:txBody>
      </p:sp>
      <p:sp>
        <p:nvSpPr>
          <p:cNvPr id="3" name="Content Placeholder 2"/>
          <p:cNvSpPr>
            <a:spLocks noGrp="1"/>
          </p:cNvSpPr>
          <p:nvPr>
            <p:ph idx="1"/>
          </p:nvPr>
        </p:nvSpPr>
        <p:spPr/>
        <p:txBody>
          <a:bodyPr/>
          <a:lstStyle/>
          <a:p>
            <a:pPr>
              <a:lnSpc>
                <a:spcPts val="2400"/>
              </a:lnSpc>
              <a:spcBef>
                <a:spcPts val="0"/>
              </a:spcBef>
              <a:spcAft>
                <a:spcPts val="1200"/>
              </a:spcAft>
            </a:pPr>
            <a:r>
              <a:rPr lang="en-AU" i="1" dirty="0"/>
              <a:t>Discuss and confirm your key issues and </a:t>
            </a:r>
            <a:r>
              <a:rPr lang="en-AU" i="1" dirty="0" smtClean="0"/>
              <a:t>opportunities:</a:t>
            </a:r>
            <a:endParaRPr lang="en-AU" i="1" dirty="0"/>
          </a:p>
          <a:p>
            <a:pPr lvl="1">
              <a:lnSpc>
                <a:spcPts val="2400"/>
              </a:lnSpc>
              <a:spcBef>
                <a:spcPts val="0"/>
              </a:spcBef>
              <a:spcAft>
                <a:spcPts val="1200"/>
              </a:spcAft>
            </a:pPr>
            <a:r>
              <a:rPr lang="en-AU" i="1" dirty="0"/>
              <a:t>Refer to list of issues as a starting point</a:t>
            </a:r>
          </a:p>
          <a:p>
            <a:pPr lvl="1">
              <a:lnSpc>
                <a:spcPts val="2400"/>
              </a:lnSpc>
              <a:spcBef>
                <a:spcPts val="0"/>
              </a:spcBef>
              <a:spcAft>
                <a:spcPts val="1200"/>
              </a:spcAft>
            </a:pPr>
            <a:r>
              <a:rPr lang="en-AU" i="1" dirty="0" smtClean="0"/>
              <a:t>Expand on existing issues</a:t>
            </a:r>
          </a:p>
          <a:p>
            <a:pPr lvl="1">
              <a:lnSpc>
                <a:spcPts val="2400"/>
              </a:lnSpc>
              <a:spcBef>
                <a:spcPts val="0"/>
              </a:spcBef>
              <a:spcAft>
                <a:spcPts val="1200"/>
              </a:spcAft>
            </a:pPr>
            <a:r>
              <a:rPr lang="en-AU" i="1" dirty="0" smtClean="0"/>
              <a:t>Add </a:t>
            </a:r>
            <a:r>
              <a:rPr lang="en-AU" i="1" dirty="0"/>
              <a:t>new </a:t>
            </a:r>
            <a:r>
              <a:rPr lang="en-AU" i="1" dirty="0" smtClean="0"/>
              <a:t>issues</a:t>
            </a:r>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24</a:t>
            </a:fld>
            <a:endParaRPr lang="en-AU" dirty="0"/>
          </a:p>
        </p:txBody>
      </p:sp>
    </p:spTree>
    <p:extLst>
      <p:ext uri="{BB962C8B-B14F-4D97-AF65-F5344CB8AC3E}">
        <p14:creationId xmlns:p14="http://schemas.microsoft.com/office/powerpoint/2010/main" val="4279178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890"/>
            <a:ext cx="8229600" cy="4397350"/>
          </a:xfrm>
        </p:spPr>
        <p:txBody>
          <a:bodyPr>
            <a:noAutofit/>
          </a:bodyPr>
          <a:lstStyle/>
          <a:p>
            <a:pPr algn="ctr"/>
            <a:r>
              <a:rPr lang="en-AU" sz="3600" dirty="0" smtClean="0"/>
              <a:t>Prioritisation of Issues</a:t>
            </a:r>
            <a:endParaRPr lang="en-AU" sz="3600" b="1" dirty="0">
              <a:solidFill>
                <a:schemeClr val="bg1"/>
              </a:solidFill>
            </a:endParaRPr>
          </a:p>
        </p:txBody>
      </p:sp>
      <p:sp>
        <p:nvSpPr>
          <p:cNvPr id="4" name="Date Placeholder 3"/>
          <p:cNvSpPr>
            <a:spLocks noGrp="1"/>
          </p:cNvSpPr>
          <p:nvPr>
            <p:ph type="dt" sz="half" idx="10"/>
          </p:nvPr>
        </p:nvSpPr>
        <p:spPr/>
        <p:txBody>
          <a:bodyPr/>
          <a:lstStyle/>
          <a:p>
            <a:fld id="{B9D4E0DC-82D8-4286-A93F-F76006B10C94}"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dirty="0" smtClean="0"/>
              <a:t>Page </a:t>
            </a:r>
            <a:fld id="{5128A49C-5CEB-4D6A-BE14-4B0FB9B2F883}" type="slidenum">
              <a:rPr lang="en-AU" smtClean="0"/>
              <a:pPr/>
              <a:t>25</a:t>
            </a:fld>
            <a:endParaRPr lang="en-AU" dirty="0"/>
          </a:p>
        </p:txBody>
      </p:sp>
    </p:spTree>
    <p:extLst>
      <p:ext uri="{BB962C8B-B14F-4D97-AF65-F5344CB8AC3E}">
        <p14:creationId xmlns:p14="http://schemas.microsoft.com/office/powerpoint/2010/main" val="113589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Group Activity</a:t>
            </a:r>
          </a:p>
        </p:txBody>
      </p:sp>
      <p:sp>
        <p:nvSpPr>
          <p:cNvPr id="3" name="Content Placeholder 2"/>
          <p:cNvSpPr>
            <a:spLocks noGrp="1"/>
          </p:cNvSpPr>
          <p:nvPr>
            <p:ph idx="1"/>
          </p:nvPr>
        </p:nvSpPr>
        <p:spPr/>
        <p:txBody>
          <a:bodyPr/>
          <a:lstStyle/>
          <a:p>
            <a:pPr>
              <a:spcBef>
                <a:spcPts val="0"/>
              </a:spcBef>
              <a:spcAft>
                <a:spcPts val="1200"/>
              </a:spcAft>
            </a:pPr>
            <a:r>
              <a:rPr lang="en-AU" i="1" dirty="0"/>
              <a:t>Which </a:t>
            </a:r>
            <a:r>
              <a:rPr lang="en-AU" i="1" u="sng" dirty="0"/>
              <a:t>three issues </a:t>
            </a:r>
            <a:r>
              <a:rPr lang="en-AU" i="1" dirty="0"/>
              <a:t>are of highest priority to you?</a:t>
            </a:r>
          </a:p>
          <a:p>
            <a:pPr lvl="1">
              <a:lnSpc>
                <a:spcPts val="2880"/>
              </a:lnSpc>
              <a:spcBef>
                <a:spcPts val="0"/>
              </a:spcBef>
              <a:spcAft>
                <a:spcPts val="1200"/>
              </a:spcAft>
            </a:pPr>
            <a:r>
              <a:rPr lang="en-US" dirty="0" smtClean="0"/>
              <a:t>Discuss key issues</a:t>
            </a:r>
          </a:p>
          <a:p>
            <a:pPr lvl="1">
              <a:lnSpc>
                <a:spcPts val="2880"/>
              </a:lnSpc>
              <a:spcBef>
                <a:spcPts val="0"/>
              </a:spcBef>
              <a:spcAft>
                <a:spcPts val="1200"/>
              </a:spcAft>
            </a:pPr>
            <a:r>
              <a:rPr lang="en-US" dirty="0" smtClean="0"/>
              <a:t>3 sticky dots per person</a:t>
            </a:r>
          </a:p>
          <a:p>
            <a:pPr lvl="1">
              <a:lnSpc>
                <a:spcPts val="2880"/>
              </a:lnSpc>
              <a:spcBef>
                <a:spcPts val="0"/>
              </a:spcBef>
              <a:spcAft>
                <a:spcPts val="1200"/>
              </a:spcAft>
            </a:pPr>
            <a:r>
              <a:rPr lang="en-US" dirty="0"/>
              <a:t>Place dots against the three most important issues to </a:t>
            </a:r>
            <a:r>
              <a:rPr lang="en-US" dirty="0" smtClean="0"/>
              <a:t>you</a:t>
            </a:r>
          </a:p>
          <a:p>
            <a:pPr lvl="1">
              <a:lnSpc>
                <a:spcPts val="2880"/>
              </a:lnSpc>
              <a:spcBef>
                <a:spcPts val="0"/>
              </a:spcBef>
              <a:spcAft>
                <a:spcPts val="1200"/>
              </a:spcAft>
            </a:pPr>
            <a:r>
              <a:rPr lang="en-US" sz="2000" dirty="0" smtClean="0">
                <a:solidFill>
                  <a:srgbClr val="0067B1"/>
                </a:solidFill>
              </a:rPr>
              <a:t>Can </a:t>
            </a:r>
            <a:r>
              <a:rPr lang="en-US" sz="2000" dirty="0">
                <a:solidFill>
                  <a:srgbClr val="0067B1"/>
                </a:solidFill>
              </a:rPr>
              <a:t>place all three against one issue</a:t>
            </a:r>
            <a:endParaRPr lang="en-AU" sz="2000" dirty="0">
              <a:solidFill>
                <a:srgbClr val="0067B1"/>
              </a:solidFill>
            </a:endParaRPr>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26</a:t>
            </a:fld>
            <a:endParaRPr lang="en-AU" dirty="0"/>
          </a:p>
        </p:txBody>
      </p:sp>
    </p:spTree>
    <p:extLst>
      <p:ext uri="{BB962C8B-B14F-4D97-AF65-F5344CB8AC3E}">
        <p14:creationId xmlns:p14="http://schemas.microsoft.com/office/powerpoint/2010/main" val="3222719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1890"/>
            <a:ext cx="8229600" cy="4397350"/>
          </a:xfrm>
        </p:spPr>
        <p:txBody>
          <a:bodyPr>
            <a:noAutofit/>
          </a:bodyPr>
          <a:lstStyle/>
          <a:p>
            <a:pPr algn="ctr"/>
            <a:r>
              <a:rPr lang="en-AU" sz="6000" b="1" dirty="0"/>
              <a:t>Coffee Break</a:t>
            </a:r>
            <a:endParaRPr lang="en-AU" sz="6000"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smtClean="0"/>
              <a:t>Page </a:t>
            </a:r>
            <a:fld id="{5128A49C-5CEB-4D6A-BE14-4B0FB9B2F883}" type="slidenum">
              <a:rPr lang="en-AU" smtClean="0"/>
              <a:pPr/>
              <a:t>27</a:t>
            </a:fld>
            <a:endParaRPr lang="en-AU" dirty="0"/>
          </a:p>
        </p:txBody>
      </p:sp>
    </p:spTree>
    <p:extLst>
      <p:ext uri="{BB962C8B-B14F-4D97-AF65-F5344CB8AC3E}">
        <p14:creationId xmlns:p14="http://schemas.microsoft.com/office/powerpoint/2010/main" val="2808515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Group Activity</a:t>
            </a:r>
          </a:p>
        </p:txBody>
      </p:sp>
      <p:sp>
        <p:nvSpPr>
          <p:cNvPr id="3" name="Content Placeholder 2"/>
          <p:cNvSpPr>
            <a:spLocks noGrp="1"/>
          </p:cNvSpPr>
          <p:nvPr>
            <p:ph idx="1"/>
          </p:nvPr>
        </p:nvSpPr>
        <p:spPr/>
        <p:txBody>
          <a:bodyPr>
            <a:normAutofit/>
          </a:bodyPr>
          <a:lstStyle/>
          <a:p>
            <a:pPr>
              <a:spcBef>
                <a:spcPts val="0"/>
              </a:spcBef>
              <a:spcAft>
                <a:spcPts val="1200"/>
              </a:spcAft>
            </a:pPr>
            <a:r>
              <a:rPr lang="en-AU" i="1" dirty="0"/>
              <a:t>T</a:t>
            </a:r>
            <a:r>
              <a:rPr lang="en-AU" i="1" dirty="0" smtClean="0"/>
              <a:t>op </a:t>
            </a:r>
            <a:r>
              <a:rPr lang="en-AU" i="1" dirty="0"/>
              <a:t>three priority issues identified </a:t>
            </a:r>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28</a:t>
            </a:fld>
            <a:endParaRPr lang="en-AU" dirty="0"/>
          </a:p>
        </p:txBody>
      </p:sp>
    </p:spTree>
    <p:extLst>
      <p:ext uri="{BB962C8B-B14F-4D97-AF65-F5344CB8AC3E}">
        <p14:creationId xmlns:p14="http://schemas.microsoft.com/office/powerpoint/2010/main" val="4058386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Storage</a:t>
            </a:r>
          </a:p>
        </p:txBody>
      </p:sp>
      <p:sp>
        <p:nvSpPr>
          <p:cNvPr id="3" name="Content Placeholder 2"/>
          <p:cNvSpPr>
            <a:spLocks noGrp="1"/>
          </p:cNvSpPr>
          <p:nvPr>
            <p:ph idx="1"/>
          </p:nvPr>
        </p:nvSpPr>
        <p:spPr/>
        <p:txBody>
          <a:bodyPr>
            <a:normAutofit fontScale="77500" lnSpcReduction="20000"/>
          </a:bodyPr>
          <a:lstStyle/>
          <a:p>
            <a:r>
              <a:rPr lang="en-AU" sz="2600" dirty="0"/>
              <a:t>Storage is critical in enabling the Northern Adelaide Irrigation Scheme</a:t>
            </a:r>
          </a:p>
          <a:p>
            <a:pPr>
              <a:lnSpc>
                <a:spcPts val="2400"/>
              </a:lnSpc>
              <a:spcBef>
                <a:spcPts val="0"/>
              </a:spcBef>
              <a:spcAft>
                <a:spcPts val="1200"/>
              </a:spcAft>
            </a:pPr>
            <a:r>
              <a:rPr lang="en-AU" sz="2600" dirty="0"/>
              <a:t>Additional 20 </a:t>
            </a:r>
            <a:r>
              <a:rPr lang="en-AU" sz="2600" dirty="0" err="1"/>
              <a:t>gigalitres</a:t>
            </a:r>
            <a:r>
              <a:rPr lang="en-AU" sz="2600" dirty="0"/>
              <a:t> of water available:</a:t>
            </a:r>
          </a:p>
          <a:p>
            <a:pPr lvl="1">
              <a:lnSpc>
                <a:spcPts val="2400"/>
              </a:lnSpc>
              <a:spcBef>
                <a:spcPts val="0"/>
              </a:spcBef>
              <a:spcAft>
                <a:spcPts val="1200"/>
              </a:spcAft>
            </a:pPr>
            <a:r>
              <a:rPr lang="en-AU" sz="2600" dirty="0"/>
              <a:t>8 </a:t>
            </a:r>
            <a:r>
              <a:rPr lang="en-AU" sz="2600" dirty="0" err="1"/>
              <a:t>gigalitres</a:t>
            </a:r>
            <a:r>
              <a:rPr lang="en-AU" sz="2600" dirty="0"/>
              <a:t> of summer water available dependent upon additional infrastructure</a:t>
            </a:r>
          </a:p>
          <a:p>
            <a:pPr lvl="1">
              <a:lnSpc>
                <a:spcPts val="2400"/>
              </a:lnSpc>
              <a:spcBef>
                <a:spcPts val="0"/>
              </a:spcBef>
              <a:spcAft>
                <a:spcPts val="1200"/>
              </a:spcAft>
            </a:pPr>
            <a:r>
              <a:rPr lang="en-AU" sz="2600" dirty="0"/>
              <a:t>12 </a:t>
            </a:r>
            <a:r>
              <a:rPr lang="en-AU" sz="2600" dirty="0" err="1"/>
              <a:t>gigalitres</a:t>
            </a:r>
            <a:r>
              <a:rPr lang="en-AU" sz="2600" dirty="0"/>
              <a:t> of winter water available subject to storage</a:t>
            </a:r>
          </a:p>
          <a:p>
            <a:pPr>
              <a:lnSpc>
                <a:spcPts val="2400"/>
              </a:lnSpc>
              <a:spcBef>
                <a:spcPts val="0"/>
              </a:spcBef>
              <a:spcAft>
                <a:spcPts val="1200"/>
              </a:spcAft>
            </a:pPr>
            <a:r>
              <a:rPr lang="en-AU" sz="2600" dirty="0"/>
              <a:t>Without infrastructure and without storage additional recycled water cannot be delivered to the region</a:t>
            </a:r>
          </a:p>
          <a:p>
            <a:pPr>
              <a:lnSpc>
                <a:spcPts val="2400"/>
              </a:lnSpc>
              <a:spcAft>
                <a:spcPts val="1200"/>
              </a:spcAft>
            </a:pPr>
            <a:r>
              <a:rPr lang="en-AU" sz="2600" dirty="0"/>
              <a:t>There are two broad options for how water may be stored:</a:t>
            </a:r>
          </a:p>
          <a:p>
            <a:pPr lvl="1">
              <a:spcBef>
                <a:spcPts val="0"/>
              </a:spcBef>
            </a:pPr>
            <a:r>
              <a:rPr lang="en-AU" sz="2600" dirty="0"/>
              <a:t>Above-ground storage in one or more holding ponds</a:t>
            </a:r>
          </a:p>
          <a:p>
            <a:pPr lvl="1"/>
            <a:r>
              <a:rPr lang="en-AU" sz="2600" dirty="0"/>
              <a:t>Below-ground storage to the local aquifer through a process called Managed Aquifer and Recovery (MAR)</a:t>
            </a:r>
          </a:p>
          <a:p>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29</a:t>
            </a:fld>
            <a:endParaRPr lang="en-AU" dirty="0"/>
          </a:p>
        </p:txBody>
      </p:sp>
    </p:spTree>
    <p:extLst>
      <p:ext uri="{BB962C8B-B14F-4D97-AF65-F5344CB8AC3E}">
        <p14:creationId xmlns:p14="http://schemas.microsoft.com/office/powerpoint/2010/main" val="221473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Introductions</a:t>
            </a:r>
          </a:p>
        </p:txBody>
      </p:sp>
      <p:sp>
        <p:nvSpPr>
          <p:cNvPr id="3" name="Content Placeholder 2"/>
          <p:cNvSpPr>
            <a:spLocks noGrp="1"/>
          </p:cNvSpPr>
          <p:nvPr>
            <p:ph idx="1"/>
          </p:nvPr>
        </p:nvSpPr>
        <p:spPr/>
        <p:txBody>
          <a:bodyPr>
            <a:noAutofit/>
          </a:bodyPr>
          <a:lstStyle/>
          <a:p>
            <a:pPr marL="0" indent="0">
              <a:lnSpc>
                <a:spcPts val="2400"/>
              </a:lnSpc>
              <a:spcBef>
                <a:spcPts val="0"/>
              </a:spcBef>
              <a:spcAft>
                <a:spcPts val="1200"/>
              </a:spcAft>
              <a:buNone/>
            </a:pPr>
            <a:r>
              <a:rPr lang="en-AU" b="1" dirty="0"/>
              <a:t>Northern Adelaide Irrigation Scheme (NAIS) Project Team Representatives</a:t>
            </a:r>
          </a:p>
          <a:p>
            <a:pPr>
              <a:lnSpc>
                <a:spcPts val="2400"/>
              </a:lnSpc>
              <a:spcBef>
                <a:spcPts val="0"/>
              </a:spcBef>
              <a:spcAft>
                <a:spcPts val="1200"/>
              </a:spcAft>
            </a:pPr>
            <a:r>
              <a:rPr lang="en-AU" dirty="0"/>
              <a:t>Steve </a:t>
            </a:r>
            <a:r>
              <a:rPr lang="en-AU" dirty="0" smtClean="0"/>
              <a:t>Dangerfield, Senior Manager Stakeholder </a:t>
            </a:r>
            <a:r>
              <a:rPr lang="en-AU" dirty="0"/>
              <a:t>Engagement</a:t>
            </a:r>
          </a:p>
          <a:p>
            <a:pPr>
              <a:lnSpc>
                <a:spcPts val="2400"/>
              </a:lnSpc>
              <a:spcBef>
                <a:spcPts val="0"/>
              </a:spcBef>
              <a:spcAft>
                <a:spcPts val="1200"/>
              </a:spcAft>
            </a:pPr>
            <a:r>
              <a:rPr lang="en-AU" dirty="0"/>
              <a:t>Mark Wilson, Senior Manager Business </a:t>
            </a:r>
            <a:r>
              <a:rPr lang="en-AU" dirty="0" smtClean="0"/>
              <a:t>Development</a:t>
            </a:r>
          </a:p>
          <a:p>
            <a:pPr>
              <a:lnSpc>
                <a:spcPts val="2400"/>
              </a:lnSpc>
              <a:spcBef>
                <a:spcPts val="0"/>
              </a:spcBef>
              <a:spcAft>
                <a:spcPts val="1200"/>
              </a:spcAft>
            </a:pPr>
            <a:r>
              <a:rPr lang="en-AU" dirty="0" smtClean="0"/>
              <a:t>Gerry Harris, Manager Business Development</a:t>
            </a:r>
            <a:endParaRPr lang="en-AU" dirty="0"/>
          </a:p>
          <a:p>
            <a:pPr>
              <a:lnSpc>
                <a:spcPts val="2400"/>
              </a:lnSpc>
              <a:spcBef>
                <a:spcPts val="0"/>
              </a:spcBef>
              <a:spcAft>
                <a:spcPts val="1200"/>
              </a:spcAft>
            </a:pPr>
            <a:r>
              <a:rPr lang="en-AU" dirty="0"/>
              <a:t>Jane Wilson, Stakeholder Engagement </a:t>
            </a:r>
            <a:r>
              <a:rPr lang="en-AU" dirty="0" smtClean="0"/>
              <a:t>Advisor</a:t>
            </a:r>
            <a:endParaRPr lang="en-AU" dirty="0"/>
          </a:p>
          <a:p>
            <a:pPr>
              <a:lnSpc>
                <a:spcPts val="2400"/>
              </a:lnSpc>
              <a:spcBef>
                <a:spcPts val="0"/>
              </a:spcBef>
              <a:spcAft>
                <a:spcPts val="1200"/>
              </a:spcAft>
            </a:pPr>
            <a:r>
              <a:rPr lang="en-AU" dirty="0"/>
              <a:t>Georgina </a:t>
            </a:r>
            <a:r>
              <a:rPr lang="en-AU" dirty="0" smtClean="0"/>
              <a:t>House, Stakeholder Engagement Advisor</a:t>
            </a:r>
            <a:endParaRPr lang="en-AU" dirty="0"/>
          </a:p>
          <a:p>
            <a:pPr>
              <a:lnSpc>
                <a:spcPts val="2400"/>
              </a:lnSpc>
              <a:spcBef>
                <a:spcPts val="0"/>
              </a:spcBef>
              <a:spcAft>
                <a:spcPts val="1200"/>
              </a:spcAft>
            </a:pPr>
            <a:r>
              <a:rPr lang="en-AU" dirty="0"/>
              <a:t>Chloe Ringwood, Stakeholder Engagement </a:t>
            </a:r>
            <a:r>
              <a:rPr lang="en-AU" dirty="0" smtClean="0"/>
              <a:t>Officer</a:t>
            </a:r>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3</a:t>
            </a:fld>
            <a:endParaRPr lang="en-AU" dirty="0"/>
          </a:p>
        </p:txBody>
      </p:sp>
    </p:spTree>
    <p:extLst>
      <p:ext uri="{BB962C8B-B14F-4D97-AF65-F5344CB8AC3E}">
        <p14:creationId xmlns:p14="http://schemas.microsoft.com/office/powerpoint/2010/main" val="2997019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Above ground storage</a:t>
            </a:r>
          </a:p>
        </p:txBody>
      </p:sp>
      <p:sp>
        <p:nvSpPr>
          <p:cNvPr id="3" name="Content Placeholder 2"/>
          <p:cNvSpPr>
            <a:spLocks noGrp="1"/>
          </p:cNvSpPr>
          <p:nvPr>
            <p:ph idx="1"/>
          </p:nvPr>
        </p:nvSpPr>
        <p:spPr/>
        <p:txBody>
          <a:bodyPr/>
          <a:lstStyle/>
          <a:p>
            <a:r>
              <a:rPr lang="en-AU" dirty="0"/>
              <a:t>Traditional method of storing water</a:t>
            </a:r>
          </a:p>
          <a:p>
            <a:r>
              <a:rPr lang="en-AU" dirty="0"/>
              <a:t>Approximately 30 hectares of land per </a:t>
            </a:r>
            <a:r>
              <a:rPr lang="en-AU" dirty="0" err="1"/>
              <a:t>Gigalitre</a:t>
            </a:r>
            <a:r>
              <a:rPr lang="en-AU" dirty="0"/>
              <a:t> of water </a:t>
            </a:r>
            <a:endParaRPr lang="en-AU" dirty="0" smtClean="0"/>
          </a:p>
          <a:p>
            <a:r>
              <a:rPr lang="en-AU" dirty="0" smtClean="0"/>
              <a:t>Approximately 360 </a:t>
            </a:r>
            <a:r>
              <a:rPr lang="en-AU" dirty="0"/>
              <a:t>hectares of land </a:t>
            </a:r>
            <a:r>
              <a:rPr lang="en-AU" dirty="0" smtClean="0"/>
              <a:t>required (about 4 </a:t>
            </a:r>
            <a:r>
              <a:rPr lang="en-AU" dirty="0"/>
              <a:t>square kilometres) </a:t>
            </a:r>
            <a:r>
              <a:rPr lang="en-AU" dirty="0" smtClean="0"/>
              <a:t> to store 12 </a:t>
            </a:r>
            <a:r>
              <a:rPr lang="en-AU" dirty="0" err="1" smtClean="0"/>
              <a:t>Gigalitres</a:t>
            </a:r>
            <a:endParaRPr lang="en-AU" dirty="0"/>
          </a:p>
          <a:p>
            <a:r>
              <a:rPr lang="en-AU" dirty="0" smtClean="0"/>
              <a:t>Happy </a:t>
            </a:r>
            <a:r>
              <a:rPr lang="en-AU" dirty="0"/>
              <a:t>Valley Reservoir has a capacity of </a:t>
            </a:r>
            <a:r>
              <a:rPr lang="en-AU" dirty="0" smtClean="0"/>
              <a:t>12 </a:t>
            </a:r>
            <a:r>
              <a:rPr lang="en-AU" dirty="0" err="1" smtClean="0"/>
              <a:t>Gigalitres</a:t>
            </a:r>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30</a:t>
            </a:fld>
            <a:endParaRPr lang="en-AU" dirty="0"/>
          </a:p>
        </p:txBody>
      </p:sp>
    </p:spTree>
    <p:extLst>
      <p:ext uri="{BB962C8B-B14F-4D97-AF65-F5344CB8AC3E}">
        <p14:creationId xmlns:p14="http://schemas.microsoft.com/office/powerpoint/2010/main" val="3326380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a:t>Above ground storage</a:t>
            </a:r>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31</a:t>
            </a:fld>
            <a:endParaRPr lang="en-AU" dirty="0"/>
          </a:p>
        </p:txBody>
      </p:sp>
      <p:sp>
        <p:nvSpPr>
          <p:cNvPr id="5" name="TextBox 4"/>
          <p:cNvSpPr txBox="1"/>
          <p:nvPr/>
        </p:nvSpPr>
        <p:spPr>
          <a:xfrm>
            <a:off x="457200" y="5674078"/>
            <a:ext cx="3610744" cy="523220"/>
          </a:xfrm>
          <a:prstGeom prst="rect">
            <a:avLst/>
          </a:prstGeom>
          <a:noFill/>
        </p:spPr>
        <p:txBody>
          <a:bodyPr wrap="square" lIns="0" rtlCol="0">
            <a:spAutoFit/>
          </a:bodyPr>
          <a:lstStyle/>
          <a:p>
            <a:r>
              <a:rPr lang="en-US" sz="1400" dirty="0" err="1">
                <a:solidFill>
                  <a:srgbClr val="0067B1"/>
                </a:solidFill>
              </a:rPr>
              <a:t>Aldinga</a:t>
            </a:r>
            <a:r>
              <a:rPr lang="en-US" sz="1400" dirty="0">
                <a:solidFill>
                  <a:srgbClr val="0067B1"/>
                </a:solidFill>
              </a:rPr>
              <a:t> 850 ML recycled water holding </a:t>
            </a:r>
            <a:r>
              <a:rPr lang="en-US" sz="1400" dirty="0" smtClean="0">
                <a:solidFill>
                  <a:srgbClr val="0067B1"/>
                </a:solidFill>
              </a:rPr>
              <a:t>pond – 20 hectares, 15m depth</a:t>
            </a:r>
            <a:endParaRPr lang="en-AU" sz="1400" i="1" dirty="0">
              <a:solidFill>
                <a:srgbClr val="0067B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1898049"/>
            <a:ext cx="4832085" cy="3624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739" r="19455" b="12743"/>
          <a:stretch/>
        </p:blipFill>
        <p:spPr>
          <a:xfrm>
            <a:off x="4966374" y="2857458"/>
            <a:ext cx="3744416" cy="3120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p:cNvCxnSpPr/>
          <p:nvPr/>
        </p:nvCxnSpPr>
        <p:spPr>
          <a:xfrm>
            <a:off x="4499992" y="3645024"/>
            <a:ext cx="2808312" cy="0"/>
          </a:xfrm>
          <a:prstGeom prst="straightConnector1">
            <a:avLst/>
          </a:prstGeom>
          <a:ln w="76200" cmpd="sng">
            <a:solidFill>
              <a:srgbClr val="F78E1E"/>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476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sz="3200" b="1" dirty="0"/>
              <a:t>Managed Aquifer and Recovery</a:t>
            </a:r>
          </a:p>
        </p:txBody>
      </p:sp>
      <p:sp>
        <p:nvSpPr>
          <p:cNvPr id="6" name="Content Placeholder 5"/>
          <p:cNvSpPr>
            <a:spLocks noGrp="1"/>
          </p:cNvSpPr>
          <p:nvPr>
            <p:ph idx="1"/>
          </p:nvPr>
        </p:nvSpPr>
        <p:spPr/>
        <p:txBody>
          <a:bodyPr>
            <a:noAutofit/>
          </a:bodyPr>
          <a:lstStyle/>
          <a:p>
            <a:pPr>
              <a:lnSpc>
                <a:spcPts val="2400"/>
              </a:lnSpc>
              <a:spcBef>
                <a:spcPts val="0"/>
              </a:spcBef>
              <a:spcAft>
                <a:spcPts val="600"/>
              </a:spcAft>
            </a:pPr>
            <a:r>
              <a:rPr lang="en-AU" dirty="0"/>
              <a:t>Well researched and practiced technology across </a:t>
            </a:r>
            <a:r>
              <a:rPr lang="en-AU" dirty="0" smtClean="0"/>
              <a:t>South Australia, Australia </a:t>
            </a:r>
            <a:r>
              <a:rPr lang="en-AU" dirty="0"/>
              <a:t>and worldwide</a:t>
            </a:r>
          </a:p>
          <a:p>
            <a:pPr>
              <a:lnSpc>
                <a:spcPts val="2400"/>
              </a:lnSpc>
              <a:spcBef>
                <a:spcPts val="0"/>
              </a:spcBef>
              <a:spcAft>
                <a:spcPts val="600"/>
              </a:spcAft>
            </a:pPr>
            <a:r>
              <a:rPr lang="en-AU" dirty="0"/>
              <a:t>We successfully operate two recycled water MAR schemes at:</a:t>
            </a:r>
          </a:p>
          <a:p>
            <a:pPr lvl="1">
              <a:lnSpc>
                <a:spcPts val="2000"/>
              </a:lnSpc>
              <a:spcBef>
                <a:spcPts val="0"/>
              </a:spcBef>
            </a:pPr>
            <a:r>
              <a:rPr lang="en-AU" dirty="0"/>
              <a:t>Bolivar Wastewater Treatment </a:t>
            </a:r>
            <a:r>
              <a:rPr lang="en-AU" dirty="0" smtClean="0"/>
              <a:t>Plant</a:t>
            </a:r>
          </a:p>
          <a:p>
            <a:pPr lvl="1">
              <a:lnSpc>
                <a:spcPts val="2400"/>
              </a:lnSpc>
              <a:spcBef>
                <a:spcPts val="0"/>
              </a:spcBef>
              <a:spcAft>
                <a:spcPts val="600"/>
              </a:spcAft>
            </a:pPr>
            <a:r>
              <a:rPr lang="en-AU" dirty="0" smtClean="0"/>
              <a:t>Aldinga </a:t>
            </a:r>
            <a:r>
              <a:rPr lang="en-AU" dirty="0"/>
              <a:t>Wastewater Treatment Plant</a:t>
            </a:r>
          </a:p>
          <a:p>
            <a:pPr marL="514350" indent="-457200">
              <a:lnSpc>
                <a:spcPts val="2400"/>
              </a:lnSpc>
              <a:spcBef>
                <a:spcPts val="0"/>
              </a:spcBef>
            </a:pPr>
            <a:r>
              <a:rPr lang="en-AU" dirty="0"/>
              <a:t>Also have stormwater MAR schemes at:</a:t>
            </a:r>
          </a:p>
          <a:p>
            <a:pPr marL="801688" lvl="1" indent="-344488">
              <a:lnSpc>
                <a:spcPts val="2400"/>
              </a:lnSpc>
              <a:spcBef>
                <a:spcPts val="0"/>
              </a:spcBef>
            </a:pPr>
            <a:r>
              <a:rPr lang="en-AU" dirty="0"/>
              <a:t>Barker Inlet</a:t>
            </a:r>
          </a:p>
          <a:p>
            <a:pPr marL="801688" lvl="1" indent="-344488">
              <a:lnSpc>
                <a:spcPts val="2400"/>
              </a:lnSpc>
              <a:spcBef>
                <a:spcPts val="0"/>
              </a:spcBef>
            </a:pPr>
            <a:r>
              <a:rPr lang="en-AU" dirty="0"/>
              <a:t>Adelaide </a:t>
            </a:r>
            <a:r>
              <a:rPr lang="en-AU" dirty="0" smtClean="0"/>
              <a:t>Airport</a:t>
            </a:r>
          </a:p>
          <a:p>
            <a:pPr marL="801688" lvl="1" indent="-344488">
              <a:lnSpc>
                <a:spcPts val="2400"/>
              </a:lnSpc>
              <a:spcBef>
                <a:spcPts val="0"/>
              </a:spcBef>
            </a:pPr>
            <a:r>
              <a:rPr lang="en-AU" dirty="0" smtClean="0"/>
              <a:t>Lochiel Park</a:t>
            </a:r>
            <a:endParaRPr lang="en-AU"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2"/>
          </p:nvPr>
        </p:nvSpPr>
        <p:spPr/>
        <p:txBody>
          <a:bodyPr/>
          <a:lstStyle/>
          <a:p>
            <a:r>
              <a:rPr lang="en-AU" smtClean="0"/>
              <a:t>Page </a:t>
            </a:r>
            <a:fld id="{5128A49C-5CEB-4D6A-BE14-4B0FB9B2F883}" type="slidenum">
              <a:rPr lang="en-AU" smtClean="0"/>
              <a:pPr/>
              <a:t>32</a:t>
            </a:fld>
            <a:endParaRPr lang="en-AU" dirty="0"/>
          </a:p>
        </p:txBody>
      </p:sp>
    </p:spTree>
    <p:extLst>
      <p:ext uri="{BB962C8B-B14F-4D97-AF65-F5344CB8AC3E}">
        <p14:creationId xmlns:p14="http://schemas.microsoft.com/office/powerpoint/2010/main" val="2826262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smtClean="0"/>
              <a:t>Recycled Water </a:t>
            </a:r>
            <a:r>
              <a:rPr lang="en-AU" sz="3200" b="1" dirty="0"/>
              <a:t>Quality</a:t>
            </a:r>
          </a:p>
        </p:txBody>
      </p:sp>
      <p:sp>
        <p:nvSpPr>
          <p:cNvPr id="3" name="Content Placeholder 2"/>
          <p:cNvSpPr>
            <a:spLocks noGrp="1"/>
          </p:cNvSpPr>
          <p:nvPr>
            <p:ph idx="1"/>
          </p:nvPr>
        </p:nvSpPr>
        <p:spPr/>
        <p:txBody>
          <a:bodyPr>
            <a:normAutofit fontScale="92500" lnSpcReduction="10000"/>
          </a:bodyPr>
          <a:lstStyle/>
          <a:p>
            <a:r>
              <a:rPr lang="en-AU" dirty="0" smtClean="0"/>
              <a:t>Recycled water from Bolivar has been approved by Department of Health for direct irrigation of food crops </a:t>
            </a:r>
          </a:p>
          <a:p>
            <a:r>
              <a:rPr lang="en-AU" dirty="0" smtClean="0"/>
              <a:t>National and State guidelines for best practice water recycling:</a:t>
            </a:r>
          </a:p>
          <a:p>
            <a:pPr lvl="1"/>
            <a:r>
              <a:rPr lang="en-AU" dirty="0" smtClean="0"/>
              <a:t>Australian </a:t>
            </a:r>
            <a:r>
              <a:rPr lang="en-AU" dirty="0"/>
              <a:t>Guidelines for Water Recycling: Managing Health and Environmental </a:t>
            </a:r>
            <a:r>
              <a:rPr lang="en-AU" dirty="0" smtClean="0"/>
              <a:t>Risks</a:t>
            </a:r>
          </a:p>
          <a:p>
            <a:pPr lvl="1"/>
            <a:r>
              <a:rPr lang="en-AU" dirty="0"/>
              <a:t>South Australian Recycled Water Guideline</a:t>
            </a:r>
          </a:p>
          <a:p>
            <a:pPr lvl="1"/>
            <a:r>
              <a:rPr lang="en-AU" dirty="0" smtClean="0"/>
              <a:t>Australian </a:t>
            </a:r>
            <a:r>
              <a:rPr lang="en-AU" dirty="0"/>
              <a:t>Guidelines for Water Recycling: Managing Health and Environmental Risks (Phase 2) Managed Aquifer Recharge</a:t>
            </a:r>
          </a:p>
          <a:p>
            <a:r>
              <a:rPr lang="en-AU" dirty="0" smtClean="0"/>
              <a:t>Prior to any recycled water being injected into aquifer, approval is required from:</a:t>
            </a:r>
          </a:p>
          <a:p>
            <a:pPr lvl="1"/>
            <a:r>
              <a:rPr lang="en-AU" dirty="0" smtClean="0"/>
              <a:t>Environment Protection Authority (license to operate all required)</a:t>
            </a:r>
          </a:p>
          <a:p>
            <a:pPr lvl="1"/>
            <a:r>
              <a:rPr lang="en-AU" dirty="0" smtClean="0"/>
              <a:t>Department for Environment, Water and Natural Resources</a:t>
            </a:r>
          </a:p>
          <a:p>
            <a:pPr lvl="1"/>
            <a:r>
              <a:rPr lang="en-AU" dirty="0" smtClean="0"/>
              <a:t>Department of Health</a:t>
            </a:r>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33</a:t>
            </a:fld>
            <a:endParaRPr lang="en-AU" dirty="0"/>
          </a:p>
        </p:txBody>
      </p:sp>
    </p:spTree>
    <p:extLst>
      <p:ext uri="{BB962C8B-B14F-4D97-AF65-F5344CB8AC3E}">
        <p14:creationId xmlns:p14="http://schemas.microsoft.com/office/powerpoint/2010/main" val="2578246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DM_SAW_Aquifer_Draft_F01.jpg"/>
          <p:cNvPicPr>
            <a:picLocks noChangeAspect="1"/>
          </p:cNvPicPr>
          <p:nvPr/>
        </p:nvPicPr>
        <p:blipFill rotWithShape="1">
          <a:blip r:embed="rId3">
            <a:extLst>
              <a:ext uri="{28A0092B-C50C-407E-A947-70E740481C1C}">
                <a14:useLocalDpi xmlns:a14="http://schemas.microsoft.com/office/drawing/2010/main" val="0"/>
              </a:ext>
            </a:extLst>
          </a:blip>
          <a:srcRect l="1163" r="2241"/>
          <a:stretch/>
        </p:blipFill>
        <p:spPr>
          <a:xfrm>
            <a:off x="76200" y="1377950"/>
            <a:ext cx="8832850" cy="5153025"/>
          </a:xfrm>
          <a:prstGeom prst="rect">
            <a:avLst/>
          </a:prstGeom>
        </p:spPr>
      </p:pic>
      <p:sp>
        <p:nvSpPr>
          <p:cNvPr id="6" name="Title 5"/>
          <p:cNvSpPr>
            <a:spLocks noGrp="1"/>
          </p:cNvSpPr>
          <p:nvPr>
            <p:ph type="title"/>
          </p:nvPr>
        </p:nvSpPr>
        <p:spPr/>
        <p:txBody>
          <a:bodyPr>
            <a:normAutofit/>
          </a:bodyPr>
          <a:lstStyle/>
          <a:p>
            <a:r>
              <a:rPr lang="en-AU" sz="3200" b="1" dirty="0" smtClean="0"/>
              <a:t>Aquifer structure</a:t>
            </a:r>
            <a:endParaRPr lang="en-AU" sz="3200" b="1"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smtClean="0"/>
              <a:t>Page </a:t>
            </a:r>
            <a:fld id="{5128A49C-5CEB-4D6A-BE14-4B0FB9B2F883}" type="slidenum">
              <a:rPr lang="en-AU" smtClean="0"/>
              <a:pPr/>
              <a:t>34</a:t>
            </a:fld>
            <a:endParaRPr lang="en-AU" dirty="0"/>
          </a:p>
        </p:txBody>
      </p:sp>
    </p:spTree>
    <p:extLst>
      <p:ext uri="{BB962C8B-B14F-4D97-AF65-F5344CB8AC3E}">
        <p14:creationId xmlns:p14="http://schemas.microsoft.com/office/powerpoint/2010/main" val="73968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27384"/>
            <a:ext cx="9765614" cy="6910783"/>
          </a:xfrm>
        </p:spPr>
      </p:pic>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35</a:t>
            </a:fld>
            <a:endParaRPr lang="en-AU" dirty="0"/>
          </a:p>
        </p:txBody>
      </p:sp>
      <p:sp>
        <p:nvSpPr>
          <p:cNvPr id="9" name="Title 3"/>
          <p:cNvSpPr txBox="1">
            <a:spLocks/>
          </p:cNvSpPr>
          <p:nvPr/>
        </p:nvSpPr>
        <p:spPr>
          <a:xfrm>
            <a:off x="611560" y="260648"/>
            <a:ext cx="8784976" cy="580926"/>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rgbClr val="0067B1"/>
                </a:solidFill>
                <a:latin typeface="+mj-lt"/>
                <a:ea typeface="+mj-ea"/>
                <a:cs typeface="+mj-cs"/>
              </a:defRPr>
            </a:lvl1pPr>
          </a:lstStyle>
          <a:p>
            <a:r>
              <a:rPr lang="en-US" b="1" dirty="0" smtClean="0"/>
              <a:t>Cone of depression</a:t>
            </a:r>
            <a:endParaRPr lang="en-AU" b="1" dirty="0"/>
          </a:p>
        </p:txBody>
      </p:sp>
    </p:spTree>
    <p:extLst>
      <p:ext uri="{BB962C8B-B14F-4D97-AF65-F5344CB8AC3E}">
        <p14:creationId xmlns:p14="http://schemas.microsoft.com/office/powerpoint/2010/main" val="782442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DM_SAW_Aquifer_Draft_F02.jpg"/>
          <p:cNvPicPr>
            <a:picLocks noChangeAspect="1"/>
          </p:cNvPicPr>
          <p:nvPr/>
        </p:nvPicPr>
        <p:blipFill rotWithShape="1">
          <a:blip r:embed="rId3">
            <a:extLst>
              <a:ext uri="{28A0092B-C50C-407E-A947-70E740481C1C}">
                <a14:useLocalDpi xmlns:a14="http://schemas.microsoft.com/office/drawing/2010/main" val="0"/>
              </a:ext>
            </a:extLst>
          </a:blip>
          <a:srcRect l="1389" r="2292"/>
          <a:stretch/>
        </p:blipFill>
        <p:spPr>
          <a:xfrm>
            <a:off x="95250" y="1377950"/>
            <a:ext cx="8807450" cy="5153025"/>
          </a:xfrm>
          <a:prstGeom prst="rect">
            <a:avLst/>
          </a:prstGeom>
        </p:spPr>
      </p:pic>
      <p:sp>
        <p:nvSpPr>
          <p:cNvPr id="2" name="Title 1"/>
          <p:cNvSpPr>
            <a:spLocks noGrp="1"/>
          </p:cNvSpPr>
          <p:nvPr>
            <p:ph type="title"/>
          </p:nvPr>
        </p:nvSpPr>
        <p:spPr/>
        <p:txBody>
          <a:bodyPr/>
          <a:lstStyle/>
          <a:p>
            <a:r>
              <a:rPr lang="en-US" dirty="0" smtClean="0"/>
              <a:t>Natural aquifer </a:t>
            </a:r>
            <a:r>
              <a:rPr lang="en-US" dirty="0" err="1" smtClean="0"/>
              <a:t>behaviour</a:t>
            </a:r>
            <a:endParaRPr lang="en-US"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36</a:t>
            </a:fld>
            <a:endParaRPr lang="en-AU" dirty="0"/>
          </a:p>
        </p:txBody>
      </p:sp>
    </p:spTree>
    <p:extLst>
      <p:ext uri="{BB962C8B-B14F-4D97-AF65-F5344CB8AC3E}">
        <p14:creationId xmlns:p14="http://schemas.microsoft.com/office/powerpoint/2010/main" val="2803432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DM_SAW_Aquifer_Draft_F03.jpg"/>
          <p:cNvPicPr>
            <a:picLocks noChangeAspect="1"/>
          </p:cNvPicPr>
          <p:nvPr/>
        </p:nvPicPr>
        <p:blipFill rotWithShape="1">
          <a:blip r:embed="rId3">
            <a:extLst>
              <a:ext uri="{28A0092B-C50C-407E-A947-70E740481C1C}">
                <a14:useLocalDpi xmlns:a14="http://schemas.microsoft.com/office/drawing/2010/main" val="0"/>
              </a:ext>
            </a:extLst>
          </a:blip>
          <a:srcRect r="711" b="1125"/>
          <a:stretch/>
        </p:blipFill>
        <p:spPr>
          <a:xfrm>
            <a:off x="107504" y="1340769"/>
            <a:ext cx="8801546" cy="4939382"/>
          </a:xfrm>
          <a:prstGeom prst="rect">
            <a:avLst/>
          </a:prstGeom>
        </p:spPr>
      </p:pic>
      <p:sp>
        <p:nvSpPr>
          <p:cNvPr id="2" name="Title 1"/>
          <p:cNvSpPr>
            <a:spLocks noGrp="1"/>
          </p:cNvSpPr>
          <p:nvPr>
            <p:ph type="title"/>
          </p:nvPr>
        </p:nvSpPr>
        <p:spPr/>
        <p:txBody>
          <a:bodyPr/>
          <a:lstStyle/>
          <a:p>
            <a:r>
              <a:rPr lang="en-US" dirty="0" smtClean="0"/>
              <a:t>Current situation – without MAR</a:t>
            </a:r>
            <a:endParaRPr lang="en-US"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37</a:t>
            </a:fld>
            <a:endParaRPr lang="en-AU" dirty="0"/>
          </a:p>
        </p:txBody>
      </p:sp>
    </p:spTree>
    <p:extLst>
      <p:ext uri="{BB962C8B-B14F-4D97-AF65-F5344CB8AC3E}">
        <p14:creationId xmlns:p14="http://schemas.microsoft.com/office/powerpoint/2010/main" val="3437077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DM_SAW_Aquifer_Draft_F04.jpg"/>
          <p:cNvPicPr>
            <a:picLocks noChangeAspect="1"/>
          </p:cNvPicPr>
          <p:nvPr/>
        </p:nvPicPr>
        <p:blipFill rotWithShape="1">
          <a:blip r:embed="rId3">
            <a:extLst>
              <a:ext uri="{28A0092B-C50C-407E-A947-70E740481C1C}">
                <a14:useLocalDpi xmlns:a14="http://schemas.microsoft.com/office/drawing/2010/main" val="0"/>
              </a:ext>
            </a:extLst>
          </a:blip>
          <a:srcRect l="869" r="2465"/>
          <a:stretch/>
        </p:blipFill>
        <p:spPr>
          <a:xfrm>
            <a:off x="50800" y="1374775"/>
            <a:ext cx="8839200" cy="5153025"/>
          </a:xfrm>
          <a:prstGeom prst="rect">
            <a:avLst/>
          </a:prstGeom>
        </p:spPr>
      </p:pic>
      <p:sp>
        <p:nvSpPr>
          <p:cNvPr id="2" name="Title 1"/>
          <p:cNvSpPr>
            <a:spLocks noGrp="1"/>
          </p:cNvSpPr>
          <p:nvPr>
            <p:ph type="title"/>
          </p:nvPr>
        </p:nvSpPr>
        <p:spPr/>
        <p:txBody>
          <a:bodyPr/>
          <a:lstStyle/>
          <a:p>
            <a:r>
              <a:rPr lang="en-US" dirty="0" smtClean="0"/>
              <a:t>MAR injection</a:t>
            </a:r>
            <a:endParaRPr lang="en-US"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38</a:t>
            </a:fld>
            <a:endParaRPr lang="en-AU" dirty="0"/>
          </a:p>
        </p:txBody>
      </p:sp>
    </p:spTree>
    <p:extLst>
      <p:ext uri="{BB962C8B-B14F-4D97-AF65-F5344CB8AC3E}">
        <p14:creationId xmlns:p14="http://schemas.microsoft.com/office/powerpoint/2010/main" val="801706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DM_SAW_Aquifer_Draft_F05.jpg"/>
          <p:cNvPicPr>
            <a:picLocks noChangeAspect="1"/>
          </p:cNvPicPr>
          <p:nvPr/>
        </p:nvPicPr>
        <p:blipFill rotWithShape="1">
          <a:blip r:embed="rId3">
            <a:extLst>
              <a:ext uri="{28A0092B-C50C-407E-A947-70E740481C1C}">
                <a14:useLocalDpi xmlns:a14="http://schemas.microsoft.com/office/drawing/2010/main" val="0"/>
              </a:ext>
            </a:extLst>
          </a:blip>
          <a:srcRect l="1190" r="2386"/>
          <a:stretch/>
        </p:blipFill>
        <p:spPr>
          <a:xfrm>
            <a:off x="79374" y="1378248"/>
            <a:ext cx="8816975" cy="5153025"/>
          </a:xfrm>
          <a:prstGeom prst="rect">
            <a:avLst/>
          </a:prstGeom>
        </p:spPr>
      </p:pic>
      <p:sp>
        <p:nvSpPr>
          <p:cNvPr id="2" name="Title 1"/>
          <p:cNvSpPr>
            <a:spLocks noGrp="1"/>
          </p:cNvSpPr>
          <p:nvPr>
            <p:ph type="title"/>
          </p:nvPr>
        </p:nvSpPr>
        <p:spPr/>
        <p:txBody>
          <a:bodyPr/>
          <a:lstStyle/>
          <a:p>
            <a:r>
              <a:rPr lang="en-US" dirty="0" smtClean="0"/>
              <a:t>MAR extraction</a:t>
            </a:r>
            <a:endParaRPr lang="en-US"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39</a:t>
            </a:fld>
            <a:endParaRPr lang="en-AU" dirty="0"/>
          </a:p>
        </p:txBody>
      </p:sp>
    </p:spTree>
    <p:extLst>
      <p:ext uri="{BB962C8B-B14F-4D97-AF65-F5344CB8AC3E}">
        <p14:creationId xmlns:p14="http://schemas.microsoft.com/office/powerpoint/2010/main" val="1633670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3200" b="1" dirty="0"/>
              <a:t>Agenda</a:t>
            </a:r>
          </a:p>
        </p:txBody>
      </p:sp>
      <p:sp>
        <p:nvSpPr>
          <p:cNvPr id="5" name="Content Placeholder 4"/>
          <p:cNvSpPr>
            <a:spLocks noGrp="1"/>
          </p:cNvSpPr>
          <p:nvPr>
            <p:ph idx="1"/>
          </p:nvPr>
        </p:nvSpPr>
        <p:spPr/>
        <p:txBody>
          <a:bodyPr>
            <a:noAutofit/>
          </a:bodyPr>
          <a:lstStyle/>
          <a:p>
            <a:pPr marL="457200" indent="-457200">
              <a:lnSpc>
                <a:spcPts val="2400"/>
              </a:lnSpc>
              <a:spcBef>
                <a:spcPts val="0"/>
              </a:spcBef>
              <a:spcAft>
                <a:spcPts val="1200"/>
              </a:spcAft>
              <a:buFont typeface="+mj-lt"/>
              <a:buAutoNum type="arabicPeriod"/>
            </a:pPr>
            <a:r>
              <a:rPr lang="en-AU" dirty="0" smtClean="0"/>
              <a:t>Overview </a:t>
            </a:r>
            <a:r>
              <a:rPr lang="en-AU" dirty="0"/>
              <a:t>of the Northern Adelaide Irrigation Scheme (NAIS</a:t>
            </a:r>
            <a:r>
              <a:rPr lang="en-AU" dirty="0" smtClean="0"/>
              <a:t>) (Current Status) - </a:t>
            </a:r>
            <a:r>
              <a:rPr lang="en-AU" i="1" dirty="0" smtClean="0"/>
              <a:t>20 </a:t>
            </a:r>
            <a:r>
              <a:rPr lang="en-AU" i="1" dirty="0"/>
              <a:t>minutes</a:t>
            </a:r>
          </a:p>
          <a:p>
            <a:pPr marL="457200" indent="-457200">
              <a:lnSpc>
                <a:spcPts val="2400"/>
              </a:lnSpc>
              <a:spcBef>
                <a:spcPts val="0"/>
              </a:spcBef>
              <a:spcAft>
                <a:spcPts val="1200"/>
              </a:spcAft>
              <a:buFont typeface="+mj-lt"/>
              <a:buAutoNum type="arabicPeriod"/>
            </a:pPr>
            <a:r>
              <a:rPr lang="en-AU" dirty="0" smtClean="0"/>
              <a:t>Key issues (discussion) – </a:t>
            </a:r>
            <a:r>
              <a:rPr lang="en-AU" i="1" dirty="0" smtClean="0"/>
              <a:t>25 minutes </a:t>
            </a:r>
            <a:endParaRPr lang="en-AU" i="1" dirty="0"/>
          </a:p>
          <a:p>
            <a:pPr marL="457200" indent="-457200">
              <a:lnSpc>
                <a:spcPts val="2400"/>
              </a:lnSpc>
              <a:spcBef>
                <a:spcPts val="0"/>
              </a:spcBef>
              <a:spcAft>
                <a:spcPts val="1200"/>
              </a:spcAft>
              <a:buFont typeface="+mj-lt"/>
              <a:buAutoNum type="arabicPeriod"/>
            </a:pPr>
            <a:r>
              <a:rPr lang="en-AU" dirty="0"/>
              <a:t>Identify high priority issues </a:t>
            </a:r>
            <a:r>
              <a:rPr lang="en-AU" dirty="0" smtClean="0"/>
              <a:t>(workshop) – </a:t>
            </a:r>
            <a:r>
              <a:rPr lang="en-AU" i="1" dirty="0" smtClean="0"/>
              <a:t>15 minutes</a:t>
            </a:r>
          </a:p>
          <a:p>
            <a:pPr marL="0" indent="449263">
              <a:lnSpc>
                <a:spcPts val="2400"/>
              </a:lnSpc>
              <a:spcBef>
                <a:spcPts val="0"/>
              </a:spcBef>
              <a:spcAft>
                <a:spcPts val="1200"/>
              </a:spcAft>
              <a:buNone/>
            </a:pPr>
            <a:r>
              <a:rPr lang="en-AU" i="1" dirty="0" smtClean="0">
                <a:solidFill>
                  <a:srgbClr val="00B050"/>
                </a:solidFill>
              </a:rPr>
              <a:t>Coffee Break</a:t>
            </a:r>
            <a:endParaRPr lang="en-AU" i="1" dirty="0">
              <a:solidFill>
                <a:srgbClr val="00B050"/>
              </a:solidFill>
            </a:endParaRPr>
          </a:p>
          <a:p>
            <a:pPr marL="457200" indent="-457200">
              <a:lnSpc>
                <a:spcPts val="2400"/>
              </a:lnSpc>
              <a:spcBef>
                <a:spcPts val="0"/>
              </a:spcBef>
              <a:spcAft>
                <a:spcPts val="1200"/>
              </a:spcAft>
              <a:buFont typeface="+mj-lt"/>
              <a:buAutoNum type="arabicPeriod" startAt="4"/>
            </a:pPr>
            <a:r>
              <a:rPr lang="en-AU" dirty="0" smtClean="0"/>
              <a:t>Recycled </a:t>
            </a:r>
            <a:r>
              <a:rPr lang="en-AU" dirty="0"/>
              <a:t>water storage options </a:t>
            </a:r>
            <a:r>
              <a:rPr lang="en-AU" dirty="0" smtClean="0"/>
              <a:t>(presentation) - </a:t>
            </a:r>
            <a:r>
              <a:rPr lang="en-AU" i="1" dirty="0" smtClean="0"/>
              <a:t>20 </a:t>
            </a:r>
            <a:r>
              <a:rPr lang="en-AU" i="1" dirty="0"/>
              <a:t>minutes</a:t>
            </a:r>
          </a:p>
          <a:p>
            <a:pPr marL="457200" indent="-457200">
              <a:lnSpc>
                <a:spcPts val="2400"/>
              </a:lnSpc>
              <a:spcBef>
                <a:spcPts val="0"/>
              </a:spcBef>
              <a:spcAft>
                <a:spcPts val="1200"/>
              </a:spcAft>
              <a:buFont typeface="+mj-lt"/>
              <a:buAutoNum type="arabicPeriod" startAt="4"/>
            </a:pPr>
            <a:r>
              <a:rPr lang="en-AU" dirty="0" smtClean="0"/>
              <a:t>Criteria for Success – (workshop) – </a:t>
            </a:r>
            <a:r>
              <a:rPr lang="en-AU" i="1" dirty="0" smtClean="0"/>
              <a:t>20 minutes</a:t>
            </a:r>
            <a:endParaRPr lang="en-AU" i="1" dirty="0"/>
          </a:p>
          <a:p>
            <a:pPr marL="457200" indent="-457200">
              <a:lnSpc>
                <a:spcPts val="2400"/>
              </a:lnSpc>
              <a:spcBef>
                <a:spcPts val="0"/>
              </a:spcBef>
              <a:spcAft>
                <a:spcPts val="1200"/>
              </a:spcAft>
              <a:buFont typeface="+mj-lt"/>
              <a:buAutoNum type="arabicPeriod" startAt="4"/>
            </a:pPr>
            <a:r>
              <a:rPr lang="en-AU" dirty="0" smtClean="0"/>
              <a:t>Next </a:t>
            </a:r>
            <a:r>
              <a:rPr lang="en-AU" dirty="0"/>
              <a:t>steps and how you can stay involved and informed </a:t>
            </a:r>
            <a:r>
              <a:rPr lang="en-AU" i="1" dirty="0"/>
              <a:t>– </a:t>
            </a:r>
            <a:r>
              <a:rPr lang="en-AU" i="1" dirty="0" smtClean="0"/>
              <a:t>     5 minutes</a:t>
            </a:r>
            <a:endParaRPr lang="en-AU" i="1" dirty="0"/>
          </a:p>
          <a:p>
            <a:pPr>
              <a:lnSpc>
                <a:spcPts val="2400"/>
              </a:lnSpc>
              <a:spcBef>
                <a:spcPts val="0"/>
              </a:spcBef>
              <a:spcAft>
                <a:spcPts val="1200"/>
              </a:spcAft>
            </a:pPr>
            <a:endParaRPr lang="en-AU" dirty="0"/>
          </a:p>
        </p:txBody>
      </p:sp>
      <p:sp>
        <p:nvSpPr>
          <p:cNvPr id="12" name="Date Placeholder 11"/>
          <p:cNvSpPr>
            <a:spLocks noGrp="1"/>
          </p:cNvSpPr>
          <p:nvPr>
            <p:ph type="dt" sz="half" idx="10"/>
          </p:nvPr>
        </p:nvSpPr>
        <p:spPr/>
        <p:txBody>
          <a:bodyPr/>
          <a:lstStyle/>
          <a:p>
            <a:fld id="{D981AD71-7A8B-406C-9F5C-0B9FDD26376A}" type="datetime2">
              <a:rPr lang="en-AU" smtClean="0"/>
              <a:pPr/>
              <a:t>Sunday, 30 August 2015</a:t>
            </a:fld>
            <a:endParaRPr lang="en-AU"/>
          </a:p>
        </p:txBody>
      </p:sp>
      <p:sp>
        <p:nvSpPr>
          <p:cNvPr id="13" name="Slide Number Placeholder 12"/>
          <p:cNvSpPr>
            <a:spLocks noGrp="1"/>
          </p:cNvSpPr>
          <p:nvPr>
            <p:ph type="sldNum" sz="quarter" idx="12"/>
          </p:nvPr>
        </p:nvSpPr>
        <p:spPr/>
        <p:txBody>
          <a:bodyPr/>
          <a:lstStyle/>
          <a:p>
            <a:r>
              <a:rPr lang="en-AU" smtClean="0"/>
              <a:t>Page </a:t>
            </a:r>
            <a:fld id="{74508304-1BBF-4A60-A928-2500E1F33BEA}" type="slidenum">
              <a:rPr lang="en-AU" smtClean="0"/>
              <a:pPr/>
              <a:t>4</a:t>
            </a:fld>
            <a:endParaRPr lang="en-AU" dirty="0"/>
          </a:p>
        </p:txBody>
      </p:sp>
    </p:spTree>
    <p:extLst>
      <p:ext uri="{BB962C8B-B14F-4D97-AF65-F5344CB8AC3E}">
        <p14:creationId xmlns:p14="http://schemas.microsoft.com/office/powerpoint/2010/main" val="143137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DM_SAW_Aquifer_Draft_F06.jpg"/>
          <p:cNvPicPr>
            <a:picLocks noChangeAspect="1"/>
          </p:cNvPicPr>
          <p:nvPr/>
        </p:nvPicPr>
        <p:blipFill rotWithShape="1">
          <a:blip r:embed="rId3">
            <a:extLst>
              <a:ext uri="{28A0092B-C50C-407E-A947-70E740481C1C}">
                <a14:useLocalDpi xmlns:a14="http://schemas.microsoft.com/office/drawing/2010/main" val="0"/>
              </a:ext>
            </a:extLst>
          </a:blip>
          <a:srcRect l="798" r="2188"/>
          <a:stretch/>
        </p:blipFill>
        <p:spPr>
          <a:xfrm>
            <a:off x="44450" y="1377950"/>
            <a:ext cx="8870950" cy="5153025"/>
          </a:xfrm>
          <a:prstGeom prst="rect">
            <a:avLst/>
          </a:prstGeom>
        </p:spPr>
      </p:pic>
      <p:sp>
        <p:nvSpPr>
          <p:cNvPr id="2" name="Title 1"/>
          <p:cNvSpPr>
            <a:spLocks noGrp="1"/>
          </p:cNvSpPr>
          <p:nvPr>
            <p:ph type="title"/>
          </p:nvPr>
        </p:nvSpPr>
        <p:spPr/>
        <p:txBody>
          <a:bodyPr/>
          <a:lstStyle/>
          <a:p>
            <a:r>
              <a:rPr lang="en-US" dirty="0" smtClean="0"/>
              <a:t>MAR injection at 15 years</a:t>
            </a:r>
            <a:endParaRPr lang="en-US"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40</a:t>
            </a:fld>
            <a:endParaRPr lang="en-AU" dirty="0"/>
          </a:p>
        </p:txBody>
      </p:sp>
    </p:spTree>
    <p:extLst>
      <p:ext uri="{BB962C8B-B14F-4D97-AF65-F5344CB8AC3E}">
        <p14:creationId xmlns:p14="http://schemas.microsoft.com/office/powerpoint/2010/main" val="517108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DM_SAW_Aquifer_Draft_F07.jpg"/>
          <p:cNvPicPr>
            <a:picLocks noChangeAspect="1"/>
          </p:cNvPicPr>
          <p:nvPr/>
        </p:nvPicPr>
        <p:blipFill rotWithShape="1">
          <a:blip r:embed="rId3">
            <a:extLst>
              <a:ext uri="{28A0092B-C50C-407E-A947-70E740481C1C}">
                <a14:useLocalDpi xmlns:a14="http://schemas.microsoft.com/office/drawing/2010/main" val="0"/>
              </a:ext>
            </a:extLst>
          </a:blip>
          <a:srcRect r="2813"/>
          <a:stretch/>
        </p:blipFill>
        <p:spPr>
          <a:xfrm>
            <a:off x="0" y="1260475"/>
            <a:ext cx="8886825" cy="5153025"/>
          </a:xfrm>
          <a:prstGeom prst="rect">
            <a:avLst/>
          </a:prstGeom>
        </p:spPr>
      </p:pic>
      <p:sp>
        <p:nvSpPr>
          <p:cNvPr id="2" name="Title 1"/>
          <p:cNvSpPr>
            <a:spLocks noGrp="1"/>
          </p:cNvSpPr>
          <p:nvPr>
            <p:ph type="title"/>
          </p:nvPr>
        </p:nvSpPr>
        <p:spPr/>
        <p:txBody>
          <a:bodyPr/>
          <a:lstStyle/>
          <a:p>
            <a:r>
              <a:rPr lang="en-US" dirty="0" smtClean="0"/>
              <a:t>MAR injection at 50 years</a:t>
            </a:r>
            <a:endParaRPr lang="en-US"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41</a:t>
            </a:fld>
            <a:endParaRPr lang="en-AU" dirty="0"/>
          </a:p>
        </p:txBody>
      </p:sp>
    </p:spTree>
    <p:extLst>
      <p:ext uri="{BB962C8B-B14F-4D97-AF65-F5344CB8AC3E}">
        <p14:creationId xmlns:p14="http://schemas.microsoft.com/office/powerpoint/2010/main" val="32532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DM_SAW_Aquifer_Draft_F08.jpg"/>
          <p:cNvPicPr>
            <a:picLocks noChangeAspect="1"/>
          </p:cNvPicPr>
          <p:nvPr/>
        </p:nvPicPr>
        <p:blipFill rotWithShape="1">
          <a:blip r:embed="rId3">
            <a:extLst>
              <a:ext uri="{28A0092B-C50C-407E-A947-70E740481C1C}">
                <a14:useLocalDpi xmlns:a14="http://schemas.microsoft.com/office/drawing/2010/main" val="0"/>
              </a:ext>
            </a:extLst>
          </a:blip>
          <a:srcRect r="2639"/>
          <a:stretch/>
        </p:blipFill>
        <p:spPr>
          <a:xfrm>
            <a:off x="28575" y="1196975"/>
            <a:ext cx="8902700" cy="5153025"/>
          </a:xfrm>
          <a:prstGeom prst="rect">
            <a:avLst/>
          </a:prstGeom>
        </p:spPr>
      </p:pic>
      <p:sp>
        <p:nvSpPr>
          <p:cNvPr id="6" name="Title 5"/>
          <p:cNvSpPr>
            <a:spLocks noGrp="1"/>
          </p:cNvSpPr>
          <p:nvPr>
            <p:ph type="title"/>
          </p:nvPr>
        </p:nvSpPr>
        <p:spPr/>
        <p:txBody>
          <a:bodyPr>
            <a:normAutofit/>
          </a:bodyPr>
          <a:lstStyle/>
          <a:p>
            <a:r>
              <a:rPr lang="en-AU" sz="3200" b="1" dirty="0" smtClean="0"/>
              <a:t>MAR injection at 100 years</a:t>
            </a:r>
            <a:endParaRPr lang="en-AU" sz="3200" b="1"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smtClean="0"/>
              <a:t>Page </a:t>
            </a:r>
            <a:fld id="{5128A49C-5CEB-4D6A-BE14-4B0FB9B2F883}" type="slidenum">
              <a:rPr lang="en-AU" smtClean="0"/>
              <a:pPr/>
              <a:t>42</a:t>
            </a:fld>
            <a:endParaRPr lang="en-AU" dirty="0"/>
          </a:p>
        </p:txBody>
      </p:sp>
    </p:spTree>
    <p:extLst>
      <p:ext uri="{BB962C8B-B14F-4D97-AF65-F5344CB8AC3E}">
        <p14:creationId xmlns:p14="http://schemas.microsoft.com/office/powerpoint/2010/main" val="3691197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DM_SAW_Aquifer_F09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0650"/>
            <a:ext cx="9144000" cy="5143500"/>
          </a:xfrm>
          <a:prstGeom prst="rect">
            <a:avLst/>
          </a:prstGeom>
        </p:spPr>
      </p:pic>
      <p:sp>
        <p:nvSpPr>
          <p:cNvPr id="2" name="Title 1"/>
          <p:cNvSpPr>
            <a:spLocks noGrp="1"/>
          </p:cNvSpPr>
          <p:nvPr>
            <p:ph type="title"/>
          </p:nvPr>
        </p:nvSpPr>
        <p:spPr/>
        <p:txBody>
          <a:bodyPr/>
          <a:lstStyle/>
          <a:p>
            <a:r>
              <a:rPr lang="en-US" dirty="0" smtClean="0"/>
              <a:t>MAR injection at 200 years</a:t>
            </a:r>
            <a:endParaRPr lang="en-US"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43</a:t>
            </a:fld>
            <a:endParaRPr lang="en-AU" dirty="0"/>
          </a:p>
        </p:txBody>
      </p:sp>
    </p:spTree>
    <p:extLst>
      <p:ext uri="{BB962C8B-B14F-4D97-AF65-F5344CB8AC3E}">
        <p14:creationId xmlns:p14="http://schemas.microsoft.com/office/powerpoint/2010/main" val="514534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DM_SAW_Aquifer_F10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0650"/>
            <a:ext cx="9144000" cy="5143500"/>
          </a:xfrm>
          <a:prstGeom prst="rect">
            <a:avLst/>
          </a:prstGeom>
        </p:spPr>
      </p:pic>
      <p:sp>
        <p:nvSpPr>
          <p:cNvPr id="2" name="Title 1"/>
          <p:cNvSpPr>
            <a:spLocks noGrp="1"/>
          </p:cNvSpPr>
          <p:nvPr>
            <p:ph type="title"/>
          </p:nvPr>
        </p:nvSpPr>
        <p:spPr/>
        <p:txBody>
          <a:bodyPr/>
          <a:lstStyle/>
          <a:p>
            <a:r>
              <a:rPr lang="en-US" dirty="0" smtClean="0"/>
              <a:t>MAR injection over 200 years</a:t>
            </a:r>
            <a:endParaRPr lang="en-US"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44</a:t>
            </a:fld>
            <a:endParaRPr lang="en-AU" dirty="0"/>
          </a:p>
        </p:txBody>
      </p:sp>
    </p:spTree>
    <p:extLst>
      <p:ext uri="{BB962C8B-B14F-4D97-AF65-F5344CB8AC3E}">
        <p14:creationId xmlns:p14="http://schemas.microsoft.com/office/powerpoint/2010/main" val="829371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DM_SAW_Aquifer_F11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1390650"/>
            <a:ext cx="9144000" cy="5143500"/>
          </a:xfrm>
          <a:prstGeom prst="rect">
            <a:avLst/>
          </a:prstGeom>
        </p:spPr>
      </p:pic>
      <p:sp>
        <p:nvSpPr>
          <p:cNvPr id="2" name="Title 1"/>
          <p:cNvSpPr>
            <a:spLocks noGrp="1"/>
          </p:cNvSpPr>
          <p:nvPr>
            <p:ph type="title"/>
          </p:nvPr>
        </p:nvSpPr>
        <p:spPr/>
        <p:txBody>
          <a:bodyPr/>
          <a:lstStyle/>
          <a:p>
            <a:r>
              <a:rPr lang="en-US" dirty="0" smtClean="0"/>
              <a:t>MAR Extraction over 200 years</a:t>
            </a:r>
            <a:endParaRPr lang="en-US"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45</a:t>
            </a:fld>
            <a:endParaRPr lang="en-AU" dirty="0"/>
          </a:p>
        </p:txBody>
      </p:sp>
    </p:spTree>
    <p:extLst>
      <p:ext uri="{BB962C8B-B14F-4D97-AF65-F5344CB8AC3E}">
        <p14:creationId xmlns:p14="http://schemas.microsoft.com/office/powerpoint/2010/main" val="610545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98050"/>
            <a:ext cx="6052562" cy="3624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p:txBody>
          <a:bodyPr>
            <a:normAutofit/>
          </a:bodyPr>
          <a:lstStyle/>
          <a:p>
            <a:r>
              <a:rPr lang="en-AU" sz="3200" b="1" dirty="0"/>
              <a:t>Managed Aquifer and </a:t>
            </a:r>
            <a:r>
              <a:rPr lang="en-AU" sz="3200" b="1" dirty="0" smtClean="0"/>
              <a:t>Recharge </a:t>
            </a:r>
            <a:endParaRPr lang="en-AU" sz="3200" b="1"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smtClean="0"/>
              <a:t>Page </a:t>
            </a:r>
            <a:fld id="{5128A49C-5CEB-4D6A-BE14-4B0FB9B2F883}" type="slidenum">
              <a:rPr lang="en-AU" smtClean="0"/>
              <a:pPr/>
              <a:t>46</a:t>
            </a:fld>
            <a:endParaRPr lang="en-AU" dirty="0"/>
          </a:p>
        </p:txBody>
      </p:sp>
      <p:sp>
        <p:nvSpPr>
          <p:cNvPr id="8" name="TextBox 7"/>
          <p:cNvSpPr txBox="1"/>
          <p:nvPr/>
        </p:nvSpPr>
        <p:spPr>
          <a:xfrm>
            <a:off x="457200" y="5674078"/>
            <a:ext cx="3682752" cy="307777"/>
          </a:xfrm>
          <a:prstGeom prst="rect">
            <a:avLst/>
          </a:prstGeom>
          <a:noFill/>
        </p:spPr>
        <p:txBody>
          <a:bodyPr wrap="square" lIns="0" rtlCol="0">
            <a:spAutoFit/>
          </a:bodyPr>
          <a:lstStyle/>
          <a:p>
            <a:r>
              <a:rPr lang="en-US" sz="1400" dirty="0">
                <a:solidFill>
                  <a:srgbClr val="0067B1"/>
                </a:solidFill>
              </a:rPr>
              <a:t>Managed Aquifer and Recharge </a:t>
            </a:r>
            <a:r>
              <a:rPr lang="en-US" sz="1400" dirty="0" smtClean="0">
                <a:solidFill>
                  <a:srgbClr val="0067B1"/>
                </a:solidFill>
              </a:rPr>
              <a:t>Scheme, </a:t>
            </a:r>
            <a:r>
              <a:rPr lang="en-US" sz="1400" dirty="0" err="1" smtClean="0">
                <a:solidFill>
                  <a:srgbClr val="0067B1"/>
                </a:solidFill>
              </a:rPr>
              <a:t>Aldinga</a:t>
            </a:r>
            <a:endParaRPr lang="en-AU" sz="1400" i="1" dirty="0">
              <a:solidFill>
                <a:srgbClr val="0067B1"/>
              </a:solidFill>
            </a:endParaRPr>
          </a:p>
        </p:txBody>
      </p:sp>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29"/>
          <a:stretch/>
        </p:blipFill>
        <p:spPr bwMode="auto">
          <a:xfrm>
            <a:off x="4932042" y="2857460"/>
            <a:ext cx="3776911" cy="3158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24878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Storage of 12 </a:t>
            </a:r>
            <a:r>
              <a:rPr lang="en-AU" dirty="0" err="1" smtClean="0"/>
              <a:t>Gigalitres</a:t>
            </a:r>
            <a:endParaRPr lang="en-AU" dirty="0"/>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47</a:t>
            </a:fld>
            <a:endParaRPr lang="en-AU" dirty="0"/>
          </a:p>
        </p:txBody>
      </p:sp>
      <p:sp>
        <p:nvSpPr>
          <p:cNvPr id="5" name="TextBox 4"/>
          <p:cNvSpPr txBox="1"/>
          <p:nvPr/>
        </p:nvSpPr>
        <p:spPr>
          <a:xfrm>
            <a:off x="539552" y="2348880"/>
            <a:ext cx="8136904" cy="4690515"/>
          </a:xfrm>
          <a:prstGeom prst="rect">
            <a:avLst/>
          </a:prstGeom>
          <a:noFill/>
        </p:spPr>
        <p:txBody>
          <a:bodyPr wrap="square" rtlCol="0">
            <a:spAutoFit/>
          </a:bodyPr>
          <a:lstStyle/>
          <a:p>
            <a:pPr marL="342900" indent="-342900">
              <a:buFont typeface="Arial" panose="020B0604020202020204" pitchFamily="34" charset="0"/>
              <a:buChar char="•"/>
            </a:pPr>
            <a:r>
              <a:rPr lang="en-AU" sz="2400" dirty="0">
                <a:solidFill>
                  <a:srgbClr val="0067B1"/>
                </a:solidFill>
              </a:rPr>
              <a:t>To store 12 </a:t>
            </a:r>
            <a:r>
              <a:rPr lang="en-AU" sz="2400" dirty="0" err="1">
                <a:solidFill>
                  <a:srgbClr val="0067B1"/>
                </a:solidFill>
              </a:rPr>
              <a:t>gigalitres</a:t>
            </a:r>
            <a:r>
              <a:rPr lang="en-AU" sz="2400" dirty="0">
                <a:solidFill>
                  <a:srgbClr val="0067B1"/>
                </a:solidFill>
              </a:rPr>
              <a:t> of recycled water using MAR:</a:t>
            </a:r>
          </a:p>
          <a:p>
            <a:pPr marL="342900" indent="-342900">
              <a:buFont typeface="Arial" panose="020B0604020202020204" pitchFamily="34" charset="0"/>
              <a:buChar char="•"/>
            </a:pPr>
            <a:r>
              <a:rPr lang="en-AU" sz="2400" dirty="0" smtClean="0">
                <a:solidFill>
                  <a:srgbClr val="0067B1"/>
                </a:solidFill>
              </a:rPr>
              <a:t>Approximately </a:t>
            </a:r>
            <a:r>
              <a:rPr lang="en-AU" sz="2400" dirty="0">
                <a:solidFill>
                  <a:srgbClr val="0067B1"/>
                </a:solidFill>
              </a:rPr>
              <a:t>45 bores located on four separate sites injecting 300 ML per bore</a:t>
            </a:r>
          </a:p>
          <a:p>
            <a:pPr marL="342900" indent="-342900">
              <a:buFont typeface="Arial" panose="020B0604020202020204" pitchFamily="34" charset="0"/>
              <a:buChar char="•"/>
            </a:pPr>
            <a:r>
              <a:rPr lang="en-AU" sz="2400" dirty="0" smtClean="0">
                <a:solidFill>
                  <a:srgbClr val="0067B1"/>
                </a:solidFill>
              </a:rPr>
              <a:t>To </a:t>
            </a:r>
            <a:r>
              <a:rPr lang="en-AU" sz="2400" dirty="0">
                <a:solidFill>
                  <a:srgbClr val="0067B1"/>
                </a:solidFill>
              </a:rPr>
              <a:t>store 12 </a:t>
            </a:r>
            <a:r>
              <a:rPr lang="en-AU" sz="2400" dirty="0" err="1">
                <a:solidFill>
                  <a:srgbClr val="0067B1"/>
                </a:solidFill>
              </a:rPr>
              <a:t>gigalitres</a:t>
            </a:r>
            <a:r>
              <a:rPr lang="en-AU" sz="2400" dirty="0">
                <a:solidFill>
                  <a:srgbClr val="0067B1"/>
                </a:solidFill>
              </a:rPr>
              <a:t> of recycled water using above ground storage:</a:t>
            </a:r>
          </a:p>
          <a:p>
            <a:pPr marL="342900" indent="-342900">
              <a:buFont typeface="Arial" panose="020B0604020202020204" pitchFamily="34" charset="0"/>
              <a:buChar char="•"/>
            </a:pPr>
            <a:r>
              <a:rPr lang="en-AU" sz="2400" dirty="0" smtClean="0">
                <a:solidFill>
                  <a:srgbClr val="0067B1"/>
                </a:solidFill>
              </a:rPr>
              <a:t>Total </a:t>
            </a:r>
            <a:r>
              <a:rPr lang="en-AU" sz="2400" dirty="0">
                <a:solidFill>
                  <a:srgbClr val="0067B1"/>
                </a:solidFill>
              </a:rPr>
              <a:t>of four square kilometres of land (across multiple sites)</a:t>
            </a:r>
          </a:p>
          <a:p>
            <a:pPr marL="342900" indent="-342900">
              <a:spcBef>
                <a:spcPct val="20000"/>
              </a:spcBef>
              <a:buFont typeface="Arial" panose="020B0604020202020204" pitchFamily="34" charset="0"/>
              <a:buChar char="•"/>
            </a:pPr>
            <a:r>
              <a:rPr lang="en-AU" sz="2400" dirty="0">
                <a:solidFill>
                  <a:srgbClr val="0067B1"/>
                </a:solidFill>
              </a:rPr>
              <a:t>Management of water quality will require:</a:t>
            </a:r>
          </a:p>
          <a:p>
            <a:pPr marL="742950" lvl="1" indent="-285750">
              <a:spcBef>
                <a:spcPct val="20000"/>
              </a:spcBef>
              <a:buFont typeface="Arial" pitchFamily="34" charset="0"/>
              <a:buChar char="–"/>
            </a:pPr>
            <a:r>
              <a:rPr lang="en-AU" sz="2000" dirty="0">
                <a:solidFill>
                  <a:srgbClr val="0067B1"/>
                </a:solidFill>
              </a:rPr>
              <a:t>Lining</a:t>
            </a:r>
          </a:p>
          <a:p>
            <a:pPr marL="742950" lvl="1" indent="-285750">
              <a:spcBef>
                <a:spcPct val="20000"/>
              </a:spcBef>
              <a:buFont typeface="Arial" pitchFamily="34" charset="0"/>
              <a:buChar char="–"/>
            </a:pPr>
            <a:r>
              <a:rPr lang="en-AU" sz="2000" dirty="0" smtClean="0">
                <a:solidFill>
                  <a:srgbClr val="0067B1"/>
                </a:solidFill>
              </a:rPr>
              <a:t>Covers</a:t>
            </a:r>
            <a:endParaRPr lang="en-AU" sz="2000" dirty="0">
              <a:solidFill>
                <a:srgbClr val="0067B1"/>
              </a:solidFill>
            </a:endParaRPr>
          </a:p>
          <a:p>
            <a:pPr marL="742950" lvl="1" indent="-285750">
              <a:spcBef>
                <a:spcPct val="20000"/>
              </a:spcBef>
              <a:buFont typeface="Arial" pitchFamily="34" charset="0"/>
              <a:buChar char="–"/>
            </a:pPr>
            <a:r>
              <a:rPr lang="en-AU" sz="2000" dirty="0">
                <a:solidFill>
                  <a:srgbClr val="0067B1"/>
                </a:solidFill>
              </a:rPr>
              <a:t>Further treatment prior to use </a:t>
            </a:r>
          </a:p>
          <a:p>
            <a:pPr marL="285750" indent="-285750">
              <a:buFont typeface="Arial" panose="020B0604020202020204" pitchFamily="34" charset="0"/>
              <a:buChar char="•"/>
            </a:pPr>
            <a:endParaRPr lang="en-AU" dirty="0" smtClean="0"/>
          </a:p>
          <a:p>
            <a:r>
              <a:rPr lang="en-AU" dirty="0" smtClean="0"/>
              <a:t> </a:t>
            </a:r>
          </a:p>
          <a:p>
            <a:endParaRPr lang="en-AU" dirty="0"/>
          </a:p>
        </p:txBody>
      </p:sp>
    </p:spTree>
    <p:extLst>
      <p:ext uri="{BB962C8B-B14F-4D97-AF65-F5344CB8AC3E}">
        <p14:creationId xmlns:p14="http://schemas.microsoft.com/office/powerpoint/2010/main" val="608068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Storage options comparison</a:t>
            </a:r>
          </a:p>
        </p:txBody>
      </p:sp>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48</a:t>
            </a:fld>
            <a:endParaRPr lang="en-AU" dirty="0"/>
          </a:p>
        </p:txBody>
      </p:sp>
      <p:graphicFrame>
        <p:nvGraphicFramePr>
          <p:cNvPr id="5" name="Content Placeholder 3"/>
          <p:cNvGraphicFramePr>
            <a:graphicFrameLocks/>
          </p:cNvGraphicFramePr>
          <p:nvPr>
            <p:extLst>
              <p:ext uri="{D42A27DB-BD31-4B8C-83A1-F6EECF244321}">
                <p14:modId xmlns:p14="http://schemas.microsoft.com/office/powerpoint/2010/main" val="1601354649"/>
              </p:ext>
            </p:extLst>
          </p:nvPr>
        </p:nvGraphicFramePr>
        <p:xfrm>
          <a:off x="441957" y="1906416"/>
          <a:ext cx="8219256" cy="4258840"/>
        </p:xfrm>
        <a:graphic>
          <a:graphicData uri="http://schemas.openxmlformats.org/drawingml/2006/table">
            <a:tbl>
              <a:tblPr firstRow="1" bandRow="1">
                <a:tableStyleId>{5C22544A-7EE6-4342-B048-85BDC9FD1C3A}</a:tableStyleId>
              </a:tblPr>
              <a:tblGrid>
                <a:gridCol w="4618856"/>
                <a:gridCol w="1656184"/>
                <a:gridCol w="1944216"/>
              </a:tblGrid>
              <a:tr h="370840">
                <a:tc>
                  <a:txBody>
                    <a:bodyPr/>
                    <a:lstStyle/>
                    <a:p>
                      <a:endParaRPr lang="en-AU" dirty="0"/>
                    </a:p>
                  </a:txBody>
                  <a:tcPr>
                    <a:solidFill>
                      <a:srgbClr val="0067B1"/>
                    </a:solidFill>
                  </a:tcPr>
                </a:tc>
                <a:tc>
                  <a:txBody>
                    <a:bodyPr/>
                    <a:lstStyle/>
                    <a:p>
                      <a:pPr algn="ctr"/>
                      <a:r>
                        <a:rPr lang="en-AU" dirty="0" smtClean="0"/>
                        <a:t>Above ground</a:t>
                      </a:r>
                      <a:endParaRPr lang="en-AU" dirty="0"/>
                    </a:p>
                  </a:txBody>
                  <a:tcPr>
                    <a:solidFill>
                      <a:srgbClr val="0067B1"/>
                    </a:solidFill>
                  </a:tcPr>
                </a:tc>
                <a:tc>
                  <a:txBody>
                    <a:bodyPr/>
                    <a:lstStyle/>
                    <a:p>
                      <a:pPr algn="ctr"/>
                      <a:r>
                        <a:rPr lang="en-AU" dirty="0" smtClean="0"/>
                        <a:t>Below ground</a:t>
                      </a:r>
                      <a:endParaRPr lang="en-AU" dirty="0"/>
                    </a:p>
                  </a:txBody>
                  <a:tcPr>
                    <a:solidFill>
                      <a:srgbClr val="0067B1"/>
                    </a:solidFill>
                  </a:tcPr>
                </a:tc>
              </a:tr>
              <a:tr h="432000">
                <a:tc>
                  <a:txBody>
                    <a:bodyPr/>
                    <a:lstStyle/>
                    <a:p>
                      <a:r>
                        <a:rPr lang="en-AU" dirty="0" smtClean="0">
                          <a:solidFill>
                            <a:srgbClr val="0067B1"/>
                          </a:solidFill>
                        </a:rPr>
                        <a:t>Evaporation</a:t>
                      </a:r>
                      <a:endParaRPr lang="en-AU" dirty="0">
                        <a:solidFill>
                          <a:srgbClr val="0067B1"/>
                        </a:solidFill>
                      </a:endParaRPr>
                    </a:p>
                  </a:txBody>
                  <a:tcPr/>
                </a:tc>
                <a:tc>
                  <a:txBody>
                    <a:bodyPr/>
                    <a:lstStyle/>
                    <a:p>
                      <a:pPr algn="ctr"/>
                      <a:r>
                        <a:rPr lang="en-AU" dirty="0" smtClean="0">
                          <a:solidFill>
                            <a:srgbClr val="0067B1"/>
                          </a:solidFill>
                          <a:sym typeface="Wingdings"/>
                        </a:rPr>
                        <a:t>High</a:t>
                      </a:r>
                      <a:endParaRPr lang="en-AU" dirty="0">
                        <a:solidFill>
                          <a:srgbClr val="0067B1"/>
                        </a:solidFill>
                      </a:endParaRPr>
                    </a:p>
                  </a:txBody>
                  <a:tcPr/>
                </a:tc>
                <a:tc>
                  <a:txBody>
                    <a:bodyPr/>
                    <a:lstStyle/>
                    <a:p>
                      <a:pPr algn="ctr"/>
                      <a:r>
                        <a:rPr lang="en-AU" dirty="0" smtClean="0">
                          <a:solidFill>
                            <a:srgbClr val="0067B1"/>
                          </a:solidFill>
                        </a:rPr>
                        <a:t>None</a:t>
                      </a:r>
                      <a:endParaRPr lang="en-AU" dirty="0">
                        <a:solidFill>
                          <a:srgbClr val="0067B1"/>
                        </a:solidFill>
                      </a:endParaRPr>
                    </a:p>
                  </a:txBody>
                  <a:tcPr/>
                </a:tc>
              </a:tr>
              <a:tr h="432000">
                <a:tc>
                  <a:txBody>
                    <a:bodyPr/>
                    <a:lstStyle/>
                    <a:p>
                      <a:r>
                        <a:rPr lang="en-AU" dirty="0" smtClean="0">
                          <a:solidFill>
                            <a:srgbClr val="0067B1"/>
                          </a:solidFill>
                        </a:rPr>
                        <a:t>Algae</a:t>
                      </a:r>
                      <a:endParaRPr lang="en-AU" dirty="0">
                        <a:solidFill>
                          <a:srgbClr val="0067B1"/>
                        </a:solidFill>
                      </a:endParaRPr>
                    </a:p>
                  </a:txBody>
                  <a:tcPr marB="0"/>
                </a:tc>
                <a:tc>
                  <a:txBody>
                    <a:bodyPr/>
                    <a:lstStyle/>
                    <a:p>
                      <a:pPr algn="ctr"/>
                      <a:r>
                        <a:rPr lang="en-AU" dirty="0" smtClean="0">
                          <a:solidFill>
                            <a:srgbClr val="0067B1"/>
                          </a:solidFill>
                          <a:sym typeface="Wingdings"/>
                        </a:rPr>
                        <a:t>High</a:t>
                      </a:r>
                      <a:endParaRPr lang="en-AU" dirty="0">
                        <a:solidFill>
                          <a:srgbClr val="0067B1"/>
                        </a:solidFill>
                      </a:endParaRPr>
                    </a:p>
                  </a:txBody>
                  <a:tcPr marB="0"/>
                </a:tc>
                <a:tc>
                  <a:txBody>
                    <a:bodyPr/>
                    <a:lstStyle/>
                    <a:p>
                      <a:pPr algn="ctr"/>
                      <a:r>
                        <a:rPr lang="en-AU" dirty="0" smtClean="0">
                          <a:solidFill>
                            <a:srgbClr val="0067B1"/>
                          </a:solidFill>
                        </a:rPr>
                        <a:t>None</a:t>
                      </a:r>
                      <a:endParaRPr lang="en-AU" dirty="0">
                        <a:solidFill>
                          <a:srgbClr val="0067B1"/>
                        </a:solidFill>
                      </a:endParaRPr>
                    </a:p>
                  </a:txBody>
                  <a:tcPr marB="0"/>
                </a:tc>
              </a:tr>
              <a:tr h="432000">
                <a:tc>
                  <a:txBody>
                    <a:bodyPr/>
                    <a:lstStyle/>
                    <a:p>
                      <a:r>
                        <a:rPr lang="en-AU" dirty="0" smtClean="0">
                          <a:solidFill>
                            <a:srgbClr val="0067B1"/>
                          </a:solidFill>
                        </a:rPr>
                        <a:t>Midges and mosquitoes</a:t>
                      </a:r>
                      <a:endParaRPr lang="en-AU" dirty="0">
                        <a:solidFill>
                          <a:srgbClr val="0067B1"/>
                        </a:solidFill>
                      </a:endParaRPr>
                    </a:p>
                  </a:txBody>
                  <a:tcPr marB="0"/>
                </a:tc>
                <a:tc>
                  <a:txBody>
                    <a:bodyPr/>
                    <a:lstStyle/>
                    <a:p>
                      <a:pPr algn="ctr"/>
                      <a:r>
                        <a:rPr lang="en-AU" dirty="0" smtClean="0">
                          <a:solidFill>
                            <a:srgbClr val="0067B1"/>
                          </a:solidFill>
                          <a:sym typeface="Wingdings"/>
                        </a:rPr>
                        <a:t>High</a:t>
                      </a:r>
                      <a:endParaRPr lang="en-AU" dirty="0">
                        <a:solidFill>
                          <a:srgbClr val="0067B1"/>
                        </a:solidFill>
                      </a:endParaRPr>
                    </a:p>
                  </a:txBody>
                  <a:tcPr marB="0"/>
                </a:tc>
                <a:tc>
                  <a:txBody>
                    <a:bodyPr/>
                    <a:lstStyle/>
                    <a:p>
                      <a:pPr algn="ctr"/>
                      <a:r>
                        <a:rPr lang="en-AU" dirty="0" smtClean="0">
                          <a:solidFill>
                            <a:srgbClr val="0067B1"/>
                          </a:solidFill>
                        </a:rPr>
                        <a:t>None</a:t>
                      </a:r>
                      <a:endParaRPr lang="en-AU" dirty="0">
                        <a:solidFill>
                          <a:srgbClr val="0067B1"/>
                        </a:solidFill>
                      </a:endParaRPr>
                    </a:p>
                  </a:txBody>
                  <a:tcPr marB="0"/>
                </a:tc>
              </a:tr>
              <a:tr h="432000">
                <a:tc>
                  <a:txBody>
                    <a:bodyPr/>
                    <a:lstStyle/>
                    <a:p>
                      <a:r>
                        <a:rPr lang="en-AU" dirty="0" smtClean="0">
                          <a:solidFill>
                            <a:srgbClr val="0067B1"/>
                          </a:solidFill>
                        </a:rPr>
                        <a:t>Stored water quality requirement</a:t>
                      </a:r>
                      <a:endParaRPr lang="en-AU" dirty="0">
                        <a:solidFill>
                          <a:srgbClr val="0067B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olidFill>
                            <a:srgbClr val="0067B1"/>
                          </a:solidFill>
                          <a:sym typeface="Wingdings"/>
                        </a:rPr>
                        <a:t>Low</a:t>
                      </a:r>
                      <a:endParaRPr lang="en-AU" dirty="0" smtClean="0">
                        <a:solidFill>
                          <a:srgbClr val="0067B1"/>
                        </a:solidFill>
                      </a:endParaRPr>
                    </a:p>
                  </a:txBody>
                  <a:tcPr/>
                </a:tc>
                <a:tc>
                  <a:txBody>
                    <a:bodyPr/>
                    <a:lstStyle/>
                    <a:p>
                      <a:pPr algn="ctr"/>
                      <a:r>
                        <a:rPr lang="en-AU" dirty="0" smtClean="0">
                          <a:solidFill>
                            <a:srgbClr val="0067B1"/>
                          </a:solidFill>
                        </a:rPr>
                        <a:t>High</a:t>
                      </a:r>
                      <a:endParaRPr lang="en-AU" dirty="0">
                        <a:solidFill>
                          <a:srgbClr val="0067B1"/>
                        </a:solidFill>
                      </a:endParaRPr>
                    </a:p>
                  </a:txBody>
                  <a:tcPr/>
                </a:tc>
              </a:tr>
              <a:tr h="432000">
                <a:tc>
                  <a:txBody>
                    <a:bodyPr/>
                    <a:lstStyle/>
                    <a:p>
                      <a:r>
                        <a:rPr lang="en-AU" dirty="0" smtClean="0">
                          <a:solidFill>
                            <a:srgbClr val="0067B1"/>
                          </a:solidFill>
                        </a:rPr>
                        <a:t>Odours</a:t>
                      </a:r>
                      <a:endParaRPr lang="en-AU" dirty="0">
                        <a:solidFill>
                          <a:srgbClr val="0067B1"/>
                        </a:solidFill>
                      </a:endParaRPr>
                    </a:p>
                  </a:txBody>
                  <a:tcPr/>
                </a:tc>
                <a:tc>
                  <a:txBody>
                    <a:bodyPr/>
                    <a:lstStyle/>
                    <a:p>
                      <a:pPr algn="ctr"/>
                      <a:r>
                        <a:rPr lang="en-AU" dirty="0" smtClean="0">
                          <a:solidFill>
                            <a:srgbClr val="0067B1"/>
                          </a:solidFill>
                        </a:rPr>
                        <a:t>Possible</a:t>
                      </a:r>
                      <a:endParaRPr lang="en-AU" dirty="0">
                        <a:solidFill>
                          <a:srgbClr val="0067B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olidFill>
                            <a:srgbClr val="0067B1"/>
                          </a:solidFill>
                          <a:sym typeface="Wingdings"/>
                        </a:rPr>
                        <a:t>None</a:t>
                      </a:r>
                      <a:endParaRPr lang="en-AU" dirty="0" smtClean="0">
                        <a:solidFill>
                          <a:srgbClr val="0067B1"/>
                        </a:solidFill>
                      </a:endParaRPr>
                    </a:p>
                  </a:txBody>
                  <a:tcPr/>
                </a:tc>
              </a:tr>
              <a:tr h="432000">
                <a:tc>
                  <a:txBody>
                    <a:bodyPr/>
                    <a:lstStyle/>
                    <a:p>
                      <a:r>
                        <a:rPr lang="en-AU" dirty="0" smtClean="0">
                          <a:solidFill>
                            <a:srgbClr val="0067B1"/>
                          </a:solidFill>
                        </a:rPr>
                        <a:t>Regulatory approvals</a:t>
                      </a:r>
                      <a:endParaRPr lang="en-AU" dirty="0">
                        <a:solidFill>
                          <a:srgbClr val="0067B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olidFill>
                            <a:srgbClr val="0067B1"/>
                          </a:solidFill>
                          <a:sym typeface="Wingdings"/>
                        </a:rPr>
                        <a:t>Minimal</a:t>
                      </a:r>
                      <a:endParaRPr lang="en-AU" dirty="0" smtClean="0">
                        <a:solidFill>
                          <a:srgbClr val="0067B1"/>
                        </a:solidFill>
                      </a:endParaRPr>
                    </a:p>
                  </a:txBody>
                  <a:tcPr/>
                </a:tc>
                <a:tc>
                  <a:txBody>
                    <a:bodyPr/>
                    <a:lstStyle/>
                    <a:p>
                      <a:pPr algn="ctr"/>
                      <a:r>
                        <a:rPr lang="en-AU" dirty="0" smtClean="0">
                          <a:solidFill>
                            <a:srgbClr val="0067B1"/>
                          </a:solidFill>
                        </a:rPr>
                        <a:t>High</a:t>
                      </a:r>
                      <a:endParaRPr lang="en-AU" dirty="0">
                        <a:solidFill>
                          <a:srgbClr val="0067B1"/>
                        </a:solidFill>
                      </a:endParaRPr>
                    </a:p>
                  </a:txBody>
                  <a:tcPr/>
                </a:tc>
              </a:tr>
              <a:tr h="432000">
                <a:tc>
                  <a:txBody>
                    <a:bodyPr/>
                    <a:lstStyle/>
                    <a:p>
                      <a:r>
                        <a:rPr lang="en-AU" dirty="0" smtClean="0">
                          <a:solidFill>
                            <a:srgbClr val="0067B1"/>
                          </a:solidFill>
                        </a:rPr>
                        <a:t>Land required</a:t>
                      </a:r>
                      <a:endParaRPr lang="en-AU" dirty="0">
                        <a:solidFill>
                          <a:srgbClr val="0067B1"/>
                        </a:solidFill>
                      </a:endParaRPr>
                    </a:p>
                  </a:txBody>
                  <a:tcPr/>
                </a:tc>
                <a:tc>
                  <a:txBody>
                    <a:bodyPr/>
                    <a:lstStyle/>
                    <a:p>
                      <a:pPr algn="ctr"/>
                      <a:r>
                        <a:rPr lang="en-AU" dirty="0" smtClean="0">
                          <a:solidFill>
                            <a:srgbClr val="0067B1"/>
                          </a:solidFill>
                        </a:rPr>
                        <a:t>40,000 Ha</a:t>
                      </a:r>
                      <a:endParaRPr lang="en-AU" dirty="0">
                        <a:solidFill>
                          <a:srgbClr val="0067B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olidFill>
                            <a:srgbClr val="0067B1"/>
                          </a:solidFill>
                          <a:sym typeface="Wingdings"/>
                        </a:rPr>
                        <a:t>400 Ha</a:t>
                      </a:r>
                      <a:endParaRPr lang="en-AU" dirty="0" smtClean="0">
                        <a:solidFill>
                          <a:srgbClr val="0067B1"/>
                        </a:solidFill>
                      </a:endParaRPr>
                    </a:p>
                  </a:txBody>
                  <a:tcPr/>
                </a:tc>
              </a:tr>
              <a:tr h="432000">
                <a:tc>
                  <a:txBody>
                    <a:bodyPr/>
                    <a:lstStyle/>
                    <a:p>
                      <a:r>
                        <a:rPr lang="en-AU" dirty="0" smtClean="0">
                          <a:solidFill>
                            <a:srgbClr val="0067B1"/>
                          </a:solidFill>
                        </a:rPr>
                        <a:t>Cost (capital</a:t>
                      </a:r>
                      <a:r>
                        <a:rPr lang="en-AU" baseline="0" dirty="0" smtClean="0">
                          <a:solidFill>
                            <a:srgbClr val="0067B1"/>
                          </a:solidFill>
                        </a:rPr>
                        <a:t> ex. land purchase)</a:t>
                      </a:r>
                      <a:endParaRPr lang="en-AU" dirty="0">
                        <a:solidFill>
                          <a:srgbClr val="0067B1"/>
                        </a:solidFill>
                      </a:endParaRPr>
                    </a:p>
                  </a:txBody>
                  <a:tcPr/>
                </a:tc>
                <a:tc>
                  <a:txBody>
                    <a:bodyPr/>
                    <a:lstStyle/>
                    <a:p>
                      <a:pPr algn="ctr"/>
                      <a:r>
                        <a:rPr lang="en-AU" dirty="0" smtClean="0">
                          <a:solidFill>
                            <a:srgbClr val="0067B1"/>
                          </a:solidFill>
                        </a:rPr>
                        <a:t>High (x3)</a:t>
                      </a:r>
                      <a:endParaRPr lang="en-AU" dirty="0">
                        <a:solidFill>
                          <a:srgbClr val="0067B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olidFill>
                            <a:srgbClr val="0067B1"/>
                          </a:solidFill>
                          <a:sym typeface="Wingdings"/>
                        </a:rPr>
                        <a:t>Low </a:t>
                      </a:r>
                      <a:endParaRPr lang="en-AU" dirty="0" smtClean="0">
                        <a:solidFill>
                          <a:srgbClr val="0067B1"/>
                        </a:solidFill>
                      </a:endParaRPr>
                    </a:p>
                  </a:txBody>
                  <a:tcPr/>
                </a:tc>
              </a:tr>
              <a:tr h="432000">
                <a:tc>
                  <a:txBody>
                    <a:bodyPr/>
                    <a:lstStyle/>
                    <a:p>
                      <a:r>
                        <a:rPr lang="en-AU" dirty="0" smtClean="0">
                          <a:solidFill>
                            <a:srgbClr val="0067B1"/>
                          </a:solidFill>
                        </a:rPr>
                        <a:t>Cost (operational)</a:t>
                      </a:r>
                      <a:endParaRPr lang="en-AU" dirty="0">
                        <a:solidFill>
                          <a:srgbClr val="0067B1"/>
                        </a:solidFill>
                      </a:endParaRPr>
                    </a:p>
                  </a:txBody>
                  <a:tcPr/>
                </a:tc>
                <a:tc>
                  <a:txBody>
                    <a:bodyPr/>
                    <a:lstStyle/>
                    <a:p>
                      <a:pPr algn="ctr"/>
                      <a:r>
                        <a:rPr lang="en-AU" dirty="0" smtClean="0">
                          <a:solidFill>
                            <a:srgbClr val="0067B1"/>
                          </a:solidFill>
                        </a:rPr>
                        <a:t>Low</a:t>
                      </a:r>
                      <a:endParaRPr lang="en-AU" dirty="0">
                        <a:solidFill>
                          <a:srgbClr val="0067B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olidFill>
                            <a:srgbClr val="0067B1"/>
                          </a:solidFill>
                        </a:rPr>
                        <a:t>High (x3)</a:t>
                      </a:r>
                    </a:p>
                  </a:txBody>
                  <a:tcPr/>
                </a:tc>
              </a:tr>
            </a:tbl>
          </a:graphicData>
        </a:graphic>
      </p:graphicFrame>
    </p:spTree>
    <p:extLst>
      <p:ext uri="{BB962C8B-B14F-4D97-AF65-F5344CB8AC3E}">
        <p14:creationId xmlns:p14="http://schemas.microsoft.com/office/powerpoint/2010/main" val="10106711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1890"/>
            <a:ext cx="8229600" cy="4397350"/>
          </a:xfrm>
        </p:spPr>
        <p:txBody>
          <a:bodyPr>
            <a:noAutofit/>
          </a:bodyPr>
          <a:lstStyle/>
          <a:p>
            <a:pPr algn="ctr"/>
            <a:r>
              <a:rPr lang="en-AU" sz="6000" b="1" dirty="0" smtClean="0"/>
              <a:t>Success Factors</a:t>
            </a:r>
            <a:endParaRPr lang="en-AU" sz="6000"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smtClean="0"/>
              <a:t>Page </a:t>
            </a:r>
            <a:fld id="{5128A49C-5CEB-4D6A-BE14-4B0FB9B2F883}" type="slidenum">
              <a:rPr lang="en-AU" smtClean="0"/>
              <a:pPr/>
              <a:t>49</a:t>
            </a:fld>
            <a:endParaRPr lang="en-AU" dirty="0"/>
          </a:p>
        </p:txBody>
      </p:sp>
    </p:spTree>
    <p:extLst>
      <p:ext uri="{BB962C8B-B14F-4D97-AF65-F5344CB8AC3E}">
        <p14:creationId xmlns:p14="http://schemas.microsoft.com/office/powerpoint/2010/main" val="2308783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Information Session - Approach</a:t>
            </a:r>
            <a:endParaRPr lang="en-AU" dirty="0"/>
          </a:p>
        </p:txBody>
      </p:sp>
      <p:sp>
        <p:nvSpPr>
          <p:cNvPr id="3" name="Content Placeholder 2"/>
          <p:cNvSpPr>
            <a:spLocks noGrp="1"/>
          </p:cNvSpPr>
          <p:nvPr>
            <p:ph idx="1"/>
          </p:nvPr>
        </p:nvSpPr>
        <p:spPr/>
        <p:txBody>
          <a:bodyPr/>
          <a:lstStyle/>
          <a:p>
            <a:r>
              <a:rPr lang="en-AU" dirty="0" smtClean="0"/>
              <a:t>Presentation of information</a:t>
            </a:r>
          </a:p>
          <a:p>
            <a:pPr lvl="1"/>
            <a:r>
              <a:rPr lang="en-AU" dirty="0" smtClean="0"/>
              <a:t>Two presentations</a:t>
            </a:r>
          </a:p>
          <a:p>
            <a:pPr lvl="1"/>
            <a:r>
              <a:rPr lang="en-AU" dirty="0" smtClean="0"/>
              <a:t>Hold questions until end</a:t>
            </a:r>
          </a:p>
          <a:p>
            <a:pPr lvl="1"/>
            <a:endParaRPr lang="en-AU" dirty="0" smtClean="0"/>
          </a:p>
          <a:p>
            <a:r>
              <a:rPr lang="en-AU" dirty="0" smtClean="0"/>
              <a:t>Interactive sessions </a:t>
            </a:r>
          </a:p>
          <a:p>
            <a:pPr lvl="1"/>
            <a:r>
              <a:rPr lang="en-AU" dirty="0" smtClean="0"/>
              <a:t>Be clear</a:t>
            </a:r>
          </a:p>
          <a:p>
            <a:pPr lvl="1"/>
            <a:r>
              <a:rPr lang="en-AU" dirty="0" smtClean="0"/>
              <a:t>Don’t repeat issues already raised</a:t>
            </a:r>
          </a:p>
          <a:p>
            <a:pPr lvl="1"/>
            <a:r>
              <a:rPr lang="en-AU" dirty="0" smtClean="0"/>
              <a:t>Have your say </a:t>
            </a:r>
          </a:p>
          <a:p>
            <a:pPr lvl="1"/>
            <a:r>
              <a:rPr lang="en-AU" dirty="0" smtClean="0"/>
              <a:t>Be respectful and understanding of different views and opinions</a:t>
            </a:r>
          </a:p>
          <a:p>
            <a:pPr lvl="1"/>
            <a:r>
              <a:rPr lang="en-AU" dirty="0" smtClean="0"/>
              <a:t>Be passionate, not personal</a:t>
            </a:r>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5</a:t>
            </a:fld>
            <a:endParaRPr lang="en-AU" dirty="0"/>
          </a:p>
        </p:txBody>
      </p:sp>
    </p:spTree>
    <p:extLst>
      <p:ext uri="{BB962C8B-B14F-4D97-AF65-F5344CB8AC3E}">
        <p14:creationId xmlns:p14="http://schemas.microsoft.com/office/powerpoint/2010/main" val="12025396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Activity</a:t>
            </a:r>
          </a:p>
        </p:txBody>
      </p:sp>
      <p:sp>
        <p:nvSpPr>
          <p:cNvPr id="3" name="Content Placeholder 2"/>
          <p:cNvSpPr>
            <a:spLocks noGrp="1"/>
          </p:cNvSpPr>
          <p:nvPr>
            <p:ph idx="1"/>
          </p:nvPr>
        </p:nvSpPr>
        <p:spPr/>
        <p:txBody>
          <a:bodyPr/>
          <a:lstStyle/>
          <a:p>
            <a:r>
              <a:rPr lang="en-AU" dirty="0"/>
              <a:t>What does success look </a:t>
            </a:r>
            <a:r>
              <a:rPr lang="en-AU" dirty="0" smtClean="0"/>
              <a:t>like (</a:t>
            </a:r>
            <a:r>
              <a:rPr lang="en-AU" dirty="0"/>
              <a:t>inclusive of locations</a:t>
            </a:r>
            <a:r>
              <a:rPr lang="en-AU" dirty="0" smtClean="0"/>
              <a:t>)?</a:t>
            </a:r>
            <a:endParaRPr lang="en-AU" dirty="0"/>
          </a:p>
          <a:p>
            <a:pPr lvl="1"/>
            <a:r>
              <a:rPr lang="en-AU" dirty="0"/>
              <a:t>Above ground storage</a:t>
            </a:r>
          </a:p>
          <a:p>
            <a:pPr lvl="1"/>
            <a:r>
              <a:rPr lang="en-AU" dirty="0"/>
              <a:t>Below ground </a:t>
            </a:r>
            <a:r>
              <a:rPr lang="en-AU" dirty="0" smtClean="0"/>
              <a:t>storage</a:t>
            </a:r>
          </a:p>
          <a:p>
            <a:pPr lvl="1"/>
            <a:endParaRPr lang="en-AU" dirty="0" smtClean="0"/>
          </a:p>
          <a:p>
            <a:r>
              <a:rPr lang="en-AU" dirty="0" smtClean="0"/>
              <a:t>Consider issues list</a:t>
            </a:r>
            <a:endParaRPr lang="en-AU" dirty="0"/>
          </a:p>
          <a:p>
            <a:pPr marL="457200" lvl="1" indent="0">
              <a:buNone/>
            </a:pPr>
            <a:endParaRPr lang="en-AU" dirty="0"/>
          </a:p>
          <a:p>
            <a:pPr marL="357188" indent="-300038"/>
            <a:r>
              <a:rPr lang="en-AU" dirty="0"/>
              <a:t>One idea per card</a:t>
            </a:r>
          </a:p>
          <a:p>
            <a:pPr lvl="1"/>
            <a:r>
              <a:rPr lang="en-AU" dirty="0"/>
              <a:t>Blue Card – Above ground storage</a:t>
            </a:r>
          </a:p>
          <a:p>
            <a:pPr lvl="1"/>
            <a:r>
              <a:rPr lang="en-AU" dirty="0"/>
              <a:t>Yellow Card – Below ground storage</a:t>
            </a:r>
          </a:p>
          <a:p>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50</a:t>
            </a:fld>
            <a:endParaRPr lang="en-AU" dirty="0"/>
          </a:p>
        </p:txBody>
      </p:sp>
    </p:spTree>
    <p:extLst>
      <p:ext uri="{BB962C8B-B14F-4D97-AF65-F5344CB8AC3E}">
        <p14:creationId xmlns:p14="http://schemas.microsoft.com/office/powerpoint/2010/main" val="829858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Next Steps</a:t>
            </a:r>
          </a:p>
        </p:txBody>
      </p:sp>
      <p:sp>
        <p:nvSpPr>
          <p:cNvPr id="3" name="Content Placeholder 2"/>
          <p:cNvSpPr>
            <a:spLocks noGrp="1"/>
          </p:cNvSpPr>
          <p:nvPr>
            <p:ph idx="1"/>
          </p:nvPr>
        </p:nvSpPr>
        <p:spPr/>
        <p:txBody>
          <a:bodyPr/>
          <a:lstStyle/>
          <a:p>
            <a:pPr>
              <a:lnSpc>
                <a:spcPts val="2400"/>
              </a:lnSpc>
            </a:pPr>
            <a:r>
              <a:rPr lang="en-AU" dirty="0"/>
              <a:t>Establishment of </a:t>
            </a:r>
            <a:r>
              <a:rPr lang="en-AU" dirty="0" smtClean="0"/>
              <a:t>Community </a:t>
            </a:r>
            <a:r>
              <a:rPr lang="en-AU" dirty="0"/>
              <a:t>C</a:t>
            </a:r>
            <a:r>
              <a:rPr lang="en-AU" dirty="0" smtClean="0"/>
              <a:t>ommittee</a:t>
            </a:r>
            <a:endParaRPr lang="en-AU" dirty="0"/>
          </a:p>
          <a:p>
            <a:pPr>
              <a:lnSpc>
                <a:spcPts val="2400"/>
              </a:lnSpc>
            </a:pPr>
            <a:r>
              <a:rPr lang="en-AU" dirty="0"/>
              <a:t>Information from tonight will be collated along with input from other </a:t>
            </a:r>
            <a:r>
              <a:rPr lang="en-AU" dirty="0" smtClean="0"/>
              <a:t>sessions into a report – circulated to all attendees </a:t>
            </a:r>
          </a:p>
          <a:p>
            <a:pPr>
              <a:lnSpc>
                <a:spcPts val="2400"/>
              </a:lnSpc>
            </a:pPr>
            <a:r>
              <a:rPr lang="en-AU" dirty="0" smtClean="0"/>
              <a:t>Regular news-sheet updates </a:t>
            </a:r>
            <a:r>
              <a:rPr lang="en-AU" dirty="0"/>
              <a:t>on project and committee </a:t>
            </a:r>
            <a:r>
              <a:rPr lang="en-AU" dirty="0" smtClean="0"/>
              <a:t>outcomes</a:t>
            </a:r>
          </a:p>
          <a:p>
            <a:pPr>
              <a:lnSpc>
                <a:spcPts val="2400"/>
              </a:lnSpc>
            </a:pPr>
            <a:r>
              <a:rPr lang="en-AU" dirty="0" smtClean="0"/>
              <a:t>Community Committee meeting agendas and minutes will be made public </a:t>
            </a:r>
          </a:p>
          <a:p>
            <a:pPr>
              <a:lnSpc>
                <a:spcPts val="2400"/>
              </a:lnSpc>
            </a:pPr>
            <a:r>
              <a:rPr lang="en-AU" dirty="0" smtClean="0"/>
              <a:t>Continue to update the community groups and associations</a:t>
            </a:r>
          </a:p>
          <a:p>
            <a:pPr>
              <a:lnSpc>
                <a:spcPts val="2400"/>
              </a:lnSpc>
            </a:pPr>
            <a:r>
              <a:rPr lang="en-AU" dirty="0" smtClean="0"/>
              <a:t>Draft master plan and associated strategies/mitigation measures </a:t>
            </a:r>
            <a:r>
              <a:rPr lang="en-AU" dirty="0" err="1" smtClean="0"/>
              <a:t>etc</a:t>
            </a:r>
            <a:r>
              <a:rPr lang="en-AU" dirty="0" smtClean="0"/>
              <a:t> to be made available to community for comment (open house information sessions) prior to finalising </a:t>
            </a:r>
          </a:p>
          <a:p>
            <a:pPr>
              <a:lnSpc>
                <a:spcPts val="2400"/>
              </a:lnSpc>
            </a:pPr>
            <a:endParaRPr lang="en-AU" dirty="0"/>
          </a:p>
          <a:p>
            <a:pPr marL="0" indent="0">
              <a:lnSpc>
                <a:spcPts val="2400"/>
              </a:lnSpc>
              <a:buNone/>
            </a:pPr>
            <a:endParaRPr lang="en-AU" dirty="0"/>
          </a:p>
          <a:p>
            <a:pPr>
              <a:lnSpc>
                <a:spcPts val="2400"/>
              </a:lnSpc>
            </a:pPr>
            <a:endParaRPr lang="en-AU" dirty="0"/>
          </a:p>
          <a:p>
            <a:pPr>
              <a:lnSpc>
                <a:spcPts val="2400"/>
              </a:lnSpc>
            </a:pPr>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51</a:t>
            </a:fld>
            <a:endParaRPr lang="en-AU" dirty="0"/>
          </a:p>
        </p:txBody>
      </p:sp>
    </p:spTree>
    <p:extLst>
      <p:ext uri="{BB962C8B-B14F-4D97-AF65-F5344CB8AC3E}">
        <p14:creationId xmlns:p14="http://schemas.microsoft.com/office/powerpoint/2010/main" val="2958394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Community Report</a:t>
            </a:r>
            <a:endParaRPr lang="en-AU" dirty="0"/>
          </a:p>
        </p:txBody>
      </p:sp>
      <p:sp>
        <p:nvSpPr>
          <p:cNvPr id="3" name="Content Placeholder 2"/>
          <p:cNvSpPr>
            <a:spLocks noGrp="1"/>
          </p:cNvSpPr>
          <p:nvPr>
            <p:ph idx="1"/>
          </p:nvPr>
        </p:nvSpPr>
        <p:spPr/>
        <p:txBody>
          <a:bodyPr>
            <a:normAutofit/>
          </a:bodyPr>
          <a:lstStyle/>
          <a:p>
            <a:pPr lvl="0"/>
            <a:r>
              <a:rPr lang="en-AU" dirty="0"/>
              <a:t>Executive Summary</a:t>
            </a:r>
          </a:p>
          <a:p>
            <a:pPr lvl="0"/>
            <a:r>
              <a:rPr lang="en-AU" dirty="0"/>
              <a:t>Introduction</a:t>
            </a:r>
          </a:p>
          <a:p>
            <a:pPr lvl="1"/>
            <a:r>
              <a:rPr lang="en-AU" dirty="0" smtClean="0"/>
              <a:t>Objectives of NAIS</a:t>
            </a:r>
            <a:endParaRPr lang="en-AU" dirty="0"/>
          </a:p>
          <a:p>
            <a:pPr lvl="1"/>
            <a:r>
              <a:rPr lang="en-AU" dirty="0"/>
              <a:t>Community Engagement Process</a:t>
            </a:r>
          </a:p>
          <a:p>
            <a:pPr lvl="0"/>
            <a:r>
              <a:rPr lang="en-AU" dirty="0" smtClean="0"/>
              <a:t>Stakeholders Engaged</a:t>
            </a:r>
            <a:endParaRPr lang="en-AU" dirty="0"/>
          </a:p>
          <a:p>
            <a:pPr lvl="0"/>
            <a:r>
              <a:rPr lang="en-AU" dirty="0"/>
              <a:t>Key Engagement Themes</a:t>
            </a:r>
          </a:p>
          <a:p>
            <a:pPr lvl="1"/>
            <a:r>
              <a:rPr lang="en-AU" dirty="0"/>
              <a:t>Community </a:t>
            </a:r>
            <a:r>
              <a:rPr lang="en-AU" dirty="0" smtClean="0"/>
              <a:t>Issues </a:t>
            </a:r>
            <a:endParaRPr lang="en-AU" dirty="0"/>
          </a:p>
          <a:p>
            <a:pPr lvl="0"/>
            <a:r>
              <a:rPr lang="en-AU" dirty="0" smtClean="0"/>
              <a:t>Outcomes </a:t>
            </a:r>
            <a:r>
              <a:rPr lang="en-AU" dirty="0"/>
              <a:t>and Next Steps</a:t>
            </a:r>
          </a:p>
          <a:p>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52</a:t>
            </a:fld>
            <a:endParaRPr lang="en-AU" dirty="0"/>
          </a:p>
        </p:txBody>
      </p:sp>
    </p:spTree>
    <p:extLst>
      <p:ext uri="{BB962C8B-B14F-4D97-AF65-F5344CB8AC3E}">
        <p14:creationId xmlns:p14="http://schemas.microsoft.com/office/powerpoint/2010/main" val="2858674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Community Committee</a:t>
            </a:r>
            <a:endParaRPr lang="en-AU" sz="3200" dirty="0"/>
          </a:p>
        </p:txBody>
      </p:sp>
      <p:sp>
        <p:nvSpPr>
          <p:cNvPr id="3" name="Content Placeholder 2"/>
          <p:cNvSpPr>
            <a:spLocks noGrp="1"/>
          </p:cNvSpPr>
          <p:nvPr>
            <p:ph idx="1"/>
          </p:nvPr>
        </p:nvSpPr>
        <p:spPr/>
        <p:txBody>
          <a:bodyPr/>
          <a:lstStyle/>
          <a:p>
            <a:pPr marL="0" indent="0">
              <a:lnSpc>
                <a:spcPts val="2400"/>
              </a:lnSpc>
              <a:spcBef>
                <a:spcPts val="0"/>
              </a:spcBef>
              <a:spcAft>
                <a:spcPts val="1200"/>
              </a:spcAft>
              <a:buNone/>
            </a:pPr>
            <a:r>
              <a:rPr lang="en-AU" b="1" dirty="0"/>
              <a:t>Charter: to develop a Master Plan for recycled water storage in the Northern Adelaide </a:t>
            </a:r>
            <a:r>
              <a:rPr lang="en-AU" b="1" dirty="0" smtClean="0"/>
              <a:t>Plains by end 2015</a:t>
            </a:r>
            <a:endParaRPr lang="en-AU" b="1" dirty="0"/>
          </a:p>
          <a:p>
            <a:pPr>
              <a:lnSpc>
                <a:spcPts val="2400"/>
              </a:lnSpc>
              <a:spcBef>
                <a:spcPts val="0"/>
              </a:spcBef>
              <a:spcAft>
                <a:spcPts val="1200"/>
              </a:spcAft>
            </a:pPr>
            <a:r>
              <a:rPr lang="en-AU" dirty="0"/>
              <a:t>Representation from industry groups, growers, local Council and </a:t>
            </a:r>
            <a:r>
              <a:rPr lang="en-AU" dirty="0" smtClean="0"/>
              <a:t>community members are sought</a:t>
            </a:r>
            <a:endParaRPr lang="en-AU" dirty="0"/>
          </a:p>
          <a:p>
            <a:pPr>
              <a:lnSpc>
                <a:spcPts val="2400"/>
              </a:lnSpc>
              <a:spcBef>
                <a:spcPts val="0"/>
              </a:spcBef>
              <a:spcAft>
                <a:spcPts val="1200"/>
              </a:spcAft>
            </a:pPr>
            <a:r>
              <a:rPr lang="en-AU" dirty="0"/>
              <a:t>To nominate to become a member of the Community Committee please complete the </a:t>
            </a:r>
            <a:r>
              <a:rPr lang="en-AU" dirty="0" smtClean="0"/>
              <a:t>form (available tonight)</a:t>
            </a:r>
            <a:endParaRPr lang="en-AU" dirty="0"/>
          </a:p>
          <a:p>
            <a:pPr>
              <a:lnSpc>
                <a:spcPts val="2400"/>
              </a:lnSpc>
              <a:spcBef>
                <a:spcPts val="0"/>
              </a:spcBef>
              <a:spcAft>
                <a:spcPts val="1200"/>
              </a:spcAft>
            </a:pPr>
            <a:r>
              <a:rPr lang="en-AU" dirty="0"/>
              <a:t>Community Committee likely to meet every 4-6 </a:t>
            </a:r>
            <a:r>
              <a:rPr lang="en-AU" dirty="0" smtClean="0"/>
              <a:t>weeks to </a:t>
            </a:r>
            <a:r>
              <a:rPr lang="en-AU" dirty="0"/>
              <a:t>discuss issues and options in more detail, hear technical presentations, assist with Master Plan development</a:t>
            </a:r>
            <a:endParaRPr lang="en-AU" sz="2000" dirty="0"/>
          </a:p>
          <a:p>
            <a:pPr marL="0" indent="0">
              <a:lnSpc>
                <a:spcPts val="2400"/>
              </a:lnSpc>
              <a:spcBef>
                <a:spcPts val="0"/>
              </a:spcBef>
              <a:spcAft>
                <a:spcPts val="1200"/>
              </a:spcAft>
              <a:buNone/>
            </a:pPr>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53</a:t>
            </a:fld>
            <a:endParaRPr lang="en-AU" dirty="0"/>
          </a:p>
        </p:txBody>
      </p:sp>
    </p:spTree>
    <p:extLst>
      <p:ext uri="{BB962C8B-B14F-4D97-AF65-F5344CB8AC3E}">
        <p14:creationId xmlns:p14="http://schemas.microsoft.com/office/powerpoint/2010/main" val="1089021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Contact</a:t>
            </a:r>
            <a:endParaRPr lang="en-AU" dirty="0"/>
          </a:p>
        </p:txBody>
      </p:sp>
      <p:sp>
        <p:nvSpPr>
          <p:cNvPr id="3" name="Content Placeholder 2"/>
          <p:cNvSpPr>
            <a:spLocks noGrp="1"/>
          </p:cNvSpPr>
          <p:nvPr>
            <p:ph idx="1"/>
          </p:nvPr>
        </p:nvSpPr>
        <p:spPr/>
        <p:txBody>
          <a:bodyPr/>
          <a:lstStyle/>
          <a:p>
            <a:pPr marL="0" indent="0">
              <a:buNone/>
            </a:pPr>
            <a:r>
              <a:rPr lang="en-AU" dirty="0" smtClean="0"/>
              <a:t>Jane Wilson</a:t>
            </a:r>
          </a:p>
          <a:p>
            <a:pPr marL="0" indent="0">
              <a:buNone/>
            </a:pPr>
            <a:r>
              <a:rPr lang="en-AU" dirty="0" smtClean="0"/>
              <a:t>Senior Stakeholder Engagement Advisor</a:t>
            </a:r>
          </a:p>
          <a:p>
            <a:pPr marL="0" indent="0">
              <a:buNone/>
            </a:pPr>
            <a:r>
              <a:rPr lang="en-AU" dirty="0" smtClean="0"/>
              <a:t>SA Water</a:t>
            </a:r>
          </a:p>
          <a:p>
            <a:pPr marL="0" indent="0">
              <a:buNone/>
            </a:pPr>
            <a:r>
              <a:rPr lang="en-AU" dirty="0" smtClean="0"/>
              <a:t>Phone:	08 7424 2185</a:t>
            </a:r>
          </a:p>
          <a:p>
            <a:pPr marL="0" indent="0">
              <a:buNone/>
            </a:pPr>
            <a:r>
              <a:rPr lang="en-AU" dirty="0" smtClean="0"/>
              <a:t>Email:	jane.wilson@sawater.com.au</a:t>
            </a:r>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54</a:t>
            </a:fld>
            <a:endParaRPr lang="en-AU" dirty="0"/>
          </a:p>
        </p:txBody>
      </p:sp>
    </p:spTree>
    <p:extLst>
      <p:ext uri="{BB962C8B-B14F-4D97-AF65-F5344CB8AC3E}">
        <p14:creationId xmlns:p14="http://schemas.microsoft.com/office/powerpoint/2010/main" val="36111232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00102"/>
            <a:ext cx="8229600" cy="580926"/>
          </a:xfrm>
        </p:spPr>
        <p:txBody>
          <a:bodyPr>
            <a:noAutofit/>
          </a:bodyPr>
          <a:lstStyle/>
          <a:p>
            <a:pPr algn="ctr"/>
            <a:r>
              <a:rPr lang="en-AU" sz="6000" b="1" dirty="0"/>
              <a:t>Thank you</a:t>
            </a:r>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smtClean="0"/>
              <a:t>Page </a:t>
            </a:r>
            <a:fld id="{5128A49C-5CEB-4D6A-BE14-4B0FB9B2F883}" type="slidenum">
              <a:rPr lang="en-AU" smtClean="0"/>
              <a:pPr/>
              <a:t>55</a:t>
            </a:fld>
            <a:endParaRPr lang="en-AU" dirty="0"/>
          </a:p>
        </p:txBody>
      </p:sp>
    </p:spTree>
    <p:extLst>
      <p:ext uri="{BB962C8B-B14F-4D97-AF65-F5344CB8AC3E}">
        <p14:creationId xmlns:p14="http://schemas.microsoft.com/office/powerpoint/2010/main" val="34116191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R map site pota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32172"/>
            <a:ext cx="9771786" cy="6915150"/>
          </a:xfrm>
          <a:prstGeom prst="rect">
            <a:avLst/>
          </a:prstGeom>
        </p:spPr>
      </p:pic>
      <p:pic>
        <p:nvPicPr>
          <p:cNvPr id="5" name="Picture 4" descr="MAR map site pota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 y="-31750"/>
            <a:ext cx="9771786" cy="6915150"/>
          </a:xfrm>
          <a:prstGeom prst="rect">
            <a:avLst/>
          </a:prstGeom>
        </p:spPr>
      </p:pic>
      <p:sp>
        <p:nvSpPr>
          <p:cNvPr id="3" name="Date Placeholder 2"/>
          <p:cNvSpPr>
            <a:spLocks noGrp="1"/>
          </p:cNvSpPr>
          <p:nvPr>
            <p:ph type="dt" sz="half" idx="10"/>
          </p:nvPr>
        </p:nvSpPr>
        <p:spPr/>
        <p:txBody>
          <a:bodyPr/>
          <a:lstStyle/>
          <a:p>
            <a:fld id="{4977B026-65C7-443E-BFA2-FCF3ADD96048}" type="datetime2">
              <a:rPr lang="en-AU" smtClean="0"/>
              <a:pPr/>
              <a:t>Sunday, 30 August 2015</a:t>
            </a:fld>
            <a:endParaRPr lang="en-AU" dirty="0"/>
          </a:p>
        </p:txBody>
      </p:sp>
      <p:sp>
        <p:nvSpPr>
          <p:cNvPr id="4" name="Slide Number Placeholder 3"/>
          <p:cNvSpPr>
            <a:spLocks noGrp="1"/>
          </p:cNvSpPr>
          <p:nvPr>
            <p:ph type="sldNum" sz="quarter" idx="11"/>
          </p:nvPr>
        </p:nvSpPr>
        <p:spPr/>
        <p:txBody>
          <a:bodyPr/>
          <a:lstStyle/>
          <a:p>
            <a:r>
              <a:rPr lang="en-AU" smtClean="0"/>
              <a:t>Page </a:t>
            </a:r>
            <a:fld id="{5128A49C-5CEB-4D6A-BE14-4B0FB9B2F883}" type="slidenum">
              <a:rPr lang="en-AU" smtClean="0"/>
              <a:pPr/>
              <a:t>56</a:t>
            </a:fld>
            <a:endParaRPr lang="en-AU" dirty="0"/>
          </a:p>
        </p:txBody>
      </p:sp>
      <p:sp>
        <p:nvSpPr>
          <p:cNvPr id="7" name="Title 3"/>
          <p:cNvSpPr txBox="1">
            <a:spLocks/>
          </p:cNvSpPr>
          <p:nvPr/>
        </p:nvSpPr>
        <p:spPr>
          <a:xfrm>
            <a:off x="611560" y="260648"/>
            <a:ext cx="8784976" cy="580926"/>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rgbClr val="0067B1"/>
                </a:solidFill>
                <a:latin typeface="+mj-lt"/>
                <a:ea typeface="+mj-ea"/>
                <a:cs typeface="+mj-cs"/>
              </a:defRPr>
            </a:lvl1pPr>
          </a:lstStyle>
          <a:p>
            <a:r>
              <a:rPr lang="en-US" b="1" dirty="0"/>
              <a:t>Location of Two Wells MAR with drinking water network</a:t>
            </a:r>
            <a:endParaRPr lang="en-AU" b="1" dirty="0"/>
          </a:p>
        </p:txBody>
      </p:sp>
    </p:spTree>
    <p:extLst>
      <p:ext uri="{BB962C8B-B14F-4D97-AF65-F5344CB8AC3E}">
        <p14:creationId xmlns:p14="http://schemas.microsoft.com/office/powerpoint/2010/main" val="322315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Givens</a:t>
            </a:r>
            <a:endParaRPr lang="en-AU" dirty="0"/>
          </a:p>
        </p:txBody>
      </p:sp>
      <p:sp>
        <p:nvSpPr>
          <p:cNvPr id="3" name="Content Placeholder 2"/>
          <p:cNvSpPr>
            <a:spLocks noGrp="1"/>
          </p:cNvSpPr>
          <p:nvPr>
            <p:ph idx="1"/>
          </p:nvPr>
        </p:nvSpPr>
        <p:spPr/>
        <p:txBody>
          <a:bodyPr>
            <a:normAutofit fontScale="92500"/>
          </a:bodyPr>
          <a:lstStyle/>
          <a:p>
            <a:r>
              <a:rPr lang="en-AU" dirty="0" smtClean="0"/>
              <a:t>SA Water is committed to developing a </a:t>
            </a:r>
            <a:r>
              <a:rPr lang="en-AU" dirty="0"/>
              <a:t>M</a:t>
            </a:r>
            <a:r>
              <a:rPr lang="en-AU" dirty="0" smtClean="0"/>
              <a:t>aster </a:t>
            </a:r>
            <a:r>
              <a:rPr lang="en-AU" dirty="0"/>
              <a:t>P</a:t>
            </a:r>
            <a:r>
              <a:rPr lang="en-AU" dirty="0" smtClean="0"/>
              <a:t>lan for Recycled Water Storage in the Northern Adelaide Plains that is:</a:t>
            </a:r>
          </a:p>
          <a:p>
            <a:pPr lvl="1"/>
            <a:r>
              <a:rPr lang="en-AU" dirty="0" smtClean="0"/>
              <a:t>Sustainable</a:t>
            </a:r>
          </a:p>
          <a:p>
            <a:pPr lvl="1"/>
            <a:r>
              <a:rPr lang="en-AU" dirty="0" smtClean="0"/>
              <a:t>Economic</a:t>
            </a:r>
          </a:p>
          <a:p>
            <a:pPr lvl="1"/>
            <a:r>
              <a:rPr lang="en-AU" dirty="0" smtClean="0"/>
              <a:t>Enables the growth of  primary production by delivering access to more recycled water  </a:t>
            </a:r>
          </a:p>
          <a:p>
            <a:pPr lvl="1"/>
            <a:r>
              <a:rPr lang="en-AU" dirty="0" smtClean="0"/>
              <a:t>Enables additional recycled water (summer and winter) from Bolivar to be accessible to industry</a:t>
            </a:r>
          </a:p>
          <a:p>
            <a:pPr lvl="1"/>
            <a:endParaRPr lang="en-AU" dirty="0"/>
          </a:p>
          <a:p>
            <a:r>
              <a:rPr lang="en-AU" dirty="0" smtClean="0"/>
              <a:t>SA Water is committed to engaging with the community and industry to identify and address key issues and seek support for a preferred recycled water storage solution(s)</a:t>
            </a:r>
          </a:p>
          <a:p>
            <a:pPr lvl="1"/>
            <a:endParaRPr lang="en-AU" dirty="0"/>
          </a:p>
          <a:p>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6</a:t>
            </a:fld>
            <a:endParaRPr lang="en-AU" dirty="0"/>
          </a:p>
        </p:txBody>
      </p:sp>
    </p:spTree>
    <p:extLst>
      <p:ext uri="{BB962C8B-B14F-4D97-AF65-F5344CB8AC3E}">
        <p14:creationId xmlns:p14="http://schemas.microsoft.com/office/powerpoint/2010/main" val="2667346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890"/>
            <a:ext cx="8229600" cy="4397350"/>
          </a:xfrm>
        </p:spPr>
        <p:txBody>
          <a:bodyPr>
            <a:noAutofit/>
          </a:bodyPr>
          <a:lstStyle/>
          <a:p>
            <a:pPr algn="ctr"/>
            <a:r>
              <a:rPr lang="en-AU" sz="3600" dirty="0"/>
              <a:t>Overview </a:t>
            </a:r>
            <a:r>
              <a:rPr lang="en-AU" sz="3600" dirty="0" smtClean="0"/>
              <a:t>of </a:t>
            </a:r>
            <a:r>
              <a:rPr lang="en-AU" sz="3600" dirty="0"/>
              <a:t>Northern Adelaide Irrigation Scheme </a:t>
            </a:r>
            <a:r>
              <a:rPr lang="en-AU" sz="3600" dirty="0" smtClean="0"/>
              <a:t>(</a:t>
            </a:r>
            <a:r>
              <a:rPr lang="en-AU" sz="3600" dirty="0"/>
              <a:t>Current Status)</a:t>
            </a:r>
            <a:endParaRPr lang="en-AU" sz="3600" b="1" dirty="0">
              <a:solidFill>
                <a:schemeClr val="bg1"/>
              </a:solidFill>
            </a:endParaRPr>
          </a:p>
        </p:txBody>
      </p:sp>
      <p:sp>
        <p:nvSpPr>
          <p:cNvPr id="4" name="Date Placeholder 3"/>
          <p:cNvSpPr>
            <a:spLocks noGrp="1"/>
          </p:cNvSpPr>
          <p:nvPr>
            <p:ph type="dt" sz="half" idx="10"/>
          </p:nvPr>
        </p:nvSpPr>
        <p:spPr/>
        <p:txBody>
          <a:bodyPr/>
          <a:lstStyle/>
          <a:p>
            <a:fld id="{B9D4E0DC-82D8-4286-A93F-F76006B10C94}" type="datetime2">
              <a:rPr lang="en-AU" smtClean="0"/>
              <a:pPr/>
              <a:t>Sunday, 30 August 2015</a:t>
            </a:fld>
            <a:endParaRPr lang="en-AU"/>
          </a:p>
        </p:txBody>
      </p:sp>
      <p:sp>
        <p:nvSpPr>
          <p:cNvPr id="5" name="Slide Number Placeholder 4"/>
          <p:cNvSpPr>
            <a:spLocks noGrp="1"/>
          </p:cNvSpPr>
          <p:nvPr>
            <p:ph type="sldNum" sz="quarter" idx="11"/>
          </p:nvPr>
        </p:nvSpPr>
        <p:spPr/>
        <p:txBody>
          <a:bodyPr/>
          <a:lstStyle/>
          <a:p>
            <a:r>
              <a:rPr lang="en-AU" dirty="0" smtClean="0"/>
              <a:t>Page </a:t>
            </a:r>
            <a:fld id="{5128A49C-5CEB-4D6A-BE14-4B0FB9B2F883}" type="slidenum">
              <a:rPr lang="en-AU" smtClean="0"/>
              <a:pPr/>
              <a:t>7</a:t>
            </a:fld>
            <a:endParaRPr lang="en-AU" dirty="0"/>
          </a:p>
        </p:txBody>
      </p:sp>
    </p:spTree>
    <p:extLst>
      <p:ext uri="{BB962C8B-B14F-4D97-AF65-F5344CB8AC3E}">
        <p14:creationId xmlns:p14="http://schemas.microsoft.com/office/powerpoint/2010/main" val="368626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Existing Situation</a:t>
            </a:r>
            <a:endParaRPr lang="en-AU" sz="3200" dirty="0"/>
          </a:p>
        </p:txBody>
      </p:sp>
      <p:sp>
        <p:nvSpPr>
          <p:cNvPr id="3" name="Content Placeholder 2"/>
          <p:cNvSpPr>
            <a:spLocks noGrp="1"/>
          </p:cNvSpPr>
          <p:nvPr>
            <p:ph idx="1"/>
          </p:nvPr>
        </p:nvSpPr>
        <p:spPr/>
        <p:txBody>
          <a:bodyPr/>
          <a:lstStyle/>
          <a:p>
            <a:pPr marL="0" indent="0">
              <a:lnSpc>
                <a:spcPts val="2400"/>
              </a:lnSpc>
              <a:spcBef>
                <a:spcPts val="2400"/>
              </a:spcBef>
              <a:spcAft>
                <a:spcPts val="1200"/>
              </a:spcAft>
              <a:buNone/>
            </a:pPr>
            <a:r>
              <a:rPr lang="en-AU" b="1" dirty="0"/>
              <a:t>Virginia Pipeline Scheme (VPS)</a:t>
            </a:r>
          </a:p>
          <a:p>
            <a:pPr>
              <a:lnSpc>
                <a:spcPts val="2400"/>
              </a:lnSpc>
              <a:spcBef>
                <a:spcPts val="0"/>
              </a:spcBef>
              <a:spcAft>
                <a:spcPts val="1200"/>
              </a:spcAft>
            </a:pPr>
            <a:r>
              <a:rPr lang="en-AU" dirty="0"/>
              <a:t>Existing Virginia Pipeline Scheme (VPS) currently delivers fit-for-purpose recycled water from Bolivar for use by over 400 growers in the Northern Adelaide Plains</a:t>
            </a:r>
          </a:p>
          <a:p>
            <a:pPr>
              <a:lnSpc>
                <a:spcPts val="2400"/>
              </a:lnSpc>
              <a:spcBef>
                <a:spcPts val="0"/>
              </a:spcBef>
              <a:spcAft>
                <a:spcPts val="1200"/>
              </a:spcAft>
            </a:pPr>
            <a:r>
              <a:rPr lang="en-AU" dirty="0"/>
              <a:t>The VPS delivers about 17 </a:t>
            </a:r>
            <a:r>
              <a:rPr lang="en-AU" dirty="0" err="1"/>
              <a:t>G</a:t>
            </a:r>
            <a:r>
              <a:rPr lang="en-AU" dirty="0" err="1" smtClean="0"/>
              <a:t>igalitres</a:t>
            </a:r>
            <a:r>
              <a:rPr lang="en-AU" dirty="0" smtClean="0"/>
              <a:t> </a:t>
            </a:r>
            <a:r>
              <a:rPr lang="en-AU" dirty="0"/>
              <a:t>of water per annum to the Northern Adelaide Plains</a:t>
            </a:r>
          </a:p>
          <a:p>
            <a:pPr>
              <a:lnSpc>
                <a:spcPts val="2400"/>
              </a:lnSpc>
              <a:spcBef>
                <a:spcPts val="0"/>
              </a:spcBef>
              <a:spcAft>
                <a:spcPts val="1200"/>
              </a:spcAft>
            </a:pPr>
            <a:r>
              <a:rPr lang="en-AU" dirty="0"/>
              <a:t>The Virginia Pipeline Scheme is at capacity in Summer but there is some capacity in </a:t>
            </a:r>
            <a:r>
              <a:rPr lang="en-AU" dirty="0" smtClean="0"/>
              <a:t>Winter</a:t>
            </a:r>
            <a:endParaRPr lang="en-AU" dirty="0"/>
          </a:p>
        </p:txBody>
      </p:sp>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8</a:t>
            </a:fld>
            <a:endParaRPr lang="en-AU" dirty="0"/>
          </a:p>
        </p:txBody>
      </p:sp>
    </p:spTree>
    <p:extLst>
      <p:ext uri="{BB962C8B-B14F-4D97-AF65-F5344CB8AC3E}">
        <p14:creationId xmlns:p14="http://schemas.microsoft.com/office/powerpoint/2010/main" val="299341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27" y="-27384"/>
            <a:ext cx="9768419" cy="6912768"/>
          </a:xfrm>
        </p:spPr>
      </p:pic>
      <p:sp>
        <p:nvSpPr>
          <p:cNvPr id="4" name="Date Placeholder 3"/>
          <p:cNvSpPr>
            <a:spLocks noGrp="1"/>
          </p:cNvSpPr>
          <p:nvPr>
            <p:ph type="dt" sz="half" idx="10"/>
          </p:nvPr>
        </p:nvSpPr>
        <p:spPr/>
        <p:txBody>
          <a:bodyPr/>
          <a:lstStyle/>
          <a:p>
            <a:fld id="{7FE1CA34-A9E5-4D6D-B427-B086C8F09300}" type="datetime2">
              <a:rPr lang="en-AU" smtClean="0"/>
              <a:pPr/>
              <a:t>Sunday, 30 August 2015</a:t>
            </a:fld>
            <a:endParaRPr lang="en-AU"/>
          </a:p>
        </p:txBody>
      </p:sp>
      <p:sp>
        <p:nvSpPr>
          <p:cNvPr id="5" name="Slide Number Placeholder 4"/>
          <p:cNvSpPr>
            <a:spLocks noGrp="1"/>
          </p:cNvSpPr>
          <p:nvPr>
            <p:ph type="sldNum" sz="quarter" idx="12"/>
          </p:nvPr>
        </p:nvSpPr>
        <p:spPr/>
        <p:txBody>
          <a:bodyPr/>
          <a:lstStyle/>
          <a:p>
            <a:r>
              <a:rPr lang="en-AU" smtClean="0"/>
              <a:t>Page </a:t>
            </a:r>
            <a:fld id="{5128A49C-5CEB-4D6A-BE14-4B0FB9B2F883}" type="slidenum">
              <a:rPr lang="en-AU" smtClean="0"/>
              <a:pPr/>
              <a:t>9</a:t>
            </a:fld>
            <a:endParaRPr lang="en-AU" dirty="0"/>
          </a:p>
        </p:txBody>
      </p:sp>
      <p:sp>
        <p:nvSpPr>
          <p:cNvPr id="7" name="Title 3"/>
          <p:cNvSpPr txBox="1">
            <a:spLocks/>
          </p:cNvSpPr>
          <p:nvPr/>
        </p:nvSpPr>
        <p:spPr>
          <a:xfrm>
            <a:off x="611560" y="260648"/>
            <a:ext cx="8229600" cy="580926"/>
          </a:xfrm>
          <a:prstGeom prst="rect">
            <a:avLst/>
          </a:prstGeom>
        </p:spPr>
        <p:txBody>
          <a:bodyPr vert="horz" lIns="0" tIns="0" rIns="0" bIns="0" rtlCol="0" anchor="t" anchorCtr="0">
            <a:normAutofit/>
          </a:bodyPr>
          <a:lstStyle>
            <a:lvl1pPr algn="l" defTabSz="914400" rtl="0" eaLnBrk="1" latinLnBrk="0" hangingPunct="1">
              <a:spcBef>
                <a:spcPct val="0"/>
              </a:spcBef>
              <a:buNone/>
              <a:defRPr sz="2800" kern="1200">
                <a:solidFill>
                  <a:srgbClr val="0067B1"/>
                </a:solidFill>
                <a:latin typeface="+mj-lt"/>
                <a:ea typeface="+mj-ea"/>
                <a:cs typeface="+mj-cs"/>
              </a:defRPr>
            </a:lvl1pPr>
          </a:lstStyle>
          <a:p>
            <a:r>
              <a:rPr lang="en-AU" b="1" dirty="0" smtClean="0"/>
              <a:t>Virginia Pipeline Scheme</a:t>
            </a:r>
            <a:endParaRPr lang="en-AU" b="1" dirty="0"/>
          </a:p>
        </p:txBody>
      </p:sp>
    </p:spTree>
    <p:extLst>
      <p:ext uri="{BB962C8B-B14F-4D97-AF65-F5344CB8AC3E}">
        <p14:creationId xmlns:p14="http://schemas.microsoft.com/office/powerpoint/2010/main" val="235153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a4de77e8-7539-4d64-bf31-3166bd8b2841" ContentTypeId="0x010100A9DA6B69649D064BA1FED635B4268B25"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curity_x0020_Classification xmlns="5fdf7e53-931b-49ff-8bb0-e48ee008b7f0">For Official Use Only</Security_x0020_Classification>
    <SAW_x0020_Security_x0020_Members_x0020_Group xmlns="5fdf7e53-931b-49ff-8bb0-e48ee008b7f0">
      <UserInfo>
        <DisplayName/>
        <AccountId xsi:nil="true"/>
        <AccountType/>
      </UserInfo>
    </SAW_x0020_Security_x0020_Members_x0020_Group>
    <Mgmt_x0020_System xmlns="57959428-e5a0-4b26-8280-e93a8fd57f03">Corporate</Mgmt_x0020_System>
    <Owner xmlns="57959428-e5a0-4b26-8280-e93a8fd57f03">Corporate</Owner>
    <Record_x0020_Creation_x0020_Date xmlns="5fdf7e53-931b-49ff-8bb0-e48ee008b7f0" xsi:nil="true"/>
    <Document_x0020_Status xmlns="57959428-e5a0-4b26-8280-e93a8fd57f03">Active</Document_x0020_Status>
    <Effective_x0020_Date xmlns="57959428-e5a0-4b26-8280-e93a8fd57f03">2011-12-31T13:30:00+00:00</Effective_x0020_Date>
    <SAW_x0020_Security_x0020_Visitors_x0020_Group xmlns="5fdf7e53-931b-49ff-8bb0-e48ee008b7f0">
      <UserInfo>
        <DisplayName/>
        <AccountId xsi:nil="true"/>
        <AccountType/>
      </UserInfo>
    </SAW_x0020_Security_x0020_Visitors_x0020_Group>
    <Document_x0020_Type xmlns="57959428-e5a0-4b26-8280-e93a8fd57f03">Template</Document_x0020_Type>
    <Review_x0020_Frequency xmlns="57959428-e5a0-4b26-8280-e93a8fd57f03">36</Review_x0020_Frequency>
    <d62b7f4ed3a541c89c01ae711376debc xmlns="5fdf7e53-931b-49ff-8bb0-e48ee008b7f0">
      <Terms xmlns="http://schemas.microsoft.com/office/infopath/2007/PartnerControls"/>
    </d62b7f4ed3a541c89c01ae711376debc>
    <e3fec0a48afc471b8d585f093684bac5 xmlns="5fdf7e53-931b-49ff-8bb0-e48ee008b7f0">
      <Terms xmlns="http://schemas.microsoft.com/office/infopath/2007/PartnerControls">
        <TermInfo xmlns="http://schemas.microsoft.com/office/infopath/2007/PartnerControls">
          <TermName xmlns="http://schemas.microsoft.com/office/infopath/2007/PartnerControls">Forms and Templates</TermName>
          <TermId xmlns="http://schemas.microsoft.com/office/infopath/2007/PartnerControls">d8dddac0-235e-475c-b44c-019e6301f614</TermId>
        </TermInfo>
      </Terms>
    </e3fec0a48afc471b8d585f093684bac5>
    <RoutingRuleDescription xmlns="http://schemas.microsoft.com/sharepoint/v3" xsi:nil="true"/>
    <Document_x0020_ID xmlns="57959428-e5a0-4b26-8280-e93a8fd57f03">SAWT-MS-0022</Document_x0020_ID>
    <Document_x0020_Description xmlns="57959428-e5a0-4b26-8280-e93a8fd57f03">&lt;div class="ExternalClass54629D0422DC44389EF8FDCBDEDA919B"&gt;
&lt;p&gt;​Used to create a wide SA Water branded presentation with blue branding&lt;/p&gt;&lt;/div&gt;</Document_x0020_Description>
    <Effective_x0020_Date1 xmlns="57959428-e5a0-4b26-8280-e93a8fd57f03">2011-12-31T13:30:00+00:00</Effective_x0020_Date1>
    <TaxCatchAll xmlns="5fdf7e53-931b-49ff-8bb0-e48ee008b7f0">
      <Value>11</Value>
    </TaxCatchAll>
    <Cool_x0020_Buttons xmlns="57959428-e5a0-4b26-8280-e93a8fd57f03">false</Cool_x0020_Buttons>
    <A-Z xmlns="57959428-e5a0-4b26-8280-e93a8fd57f03">P</A-Z>
    <Commonly_x0020_Used xmlns="57959428-e5a0-4b26-8280-e93a8fd57f03">true</Commonly_x0020_Used>
    <Base_x0020_Template xmlns="57959428-e5a0-4b26-8280-e93a8fd57f03">Document - Blank</Base_x0020_Template>
    <Activity xmlns="57959428-e5a0-4b26-8280-e93a8fd57f03">Communications &amp; governance (internal)</Activity>
    <Allwater_x0020_Copied xmlns="57959428-e5a0-4b26-8280-e93a8fd57f03">false</Allwater_x0020_Copied>
  </documentManagement>
</p:properties>
</file>

<file path=customXml/item4.xml><?xml version="1.0" encoding="utf-8"?>
<ct:contentTypeSchema xmlns:ct="http://schemas.microsoft.com/office/2006/metadata/contentType" xmlns:ma="http://schemas.microsoft.com/office/2006/metadata/properties/metaAttributes" ct:_="" ma:_="" ma:contentTypeName="SAW Forms and Templates - bms" ma:contentTypeID="0x010100A9DA6B69649D064BA1FED635B4268B2500E0C08EE97B74F543BEF51B750F98479C01006975B141D1E9EB41B2C0820C116C1E26" ma:contentTypeVersion="29" ma:contentTypeDescription="" ma:contentTypeScope="" ma:versionID="dd2195c17f9c75ef07c08f4da4dd2b6b">
  <xsd:schema xmlns:xsd="http://www.w3.org/2001/XMLSchema" xmlns:xs="http://www.w3.org/2001/XMLSchema" xmlns:p="http://schemas.microsoft.com/office/2006/metadata/properties" xmlns:ns1="http://schemas.microsoft.com/sharepoint/v3" xmlns:ns2="5fdf7e53-931b-49ff-8bb0-e48ee008b7f0" xmlns:ns4="57959428-e5a0-4b26-8280-e93a8fd57f03" targetNamespace="http://schemas.microsoft.com/office/2006/metadata/properties" ma:root="true" ma:fieldsID="dae293d3072c437f7f083e8f05e25e6a" ns1:_="" ns2:_="" ns4:_="">
    <xsd:import namespace="http://schemas.microsoft.com/sharepoint/v3"/>
    <xsd:import namespace="5fdf7e53-931b-49ff-8bb0-e48ee008b7f0"/>
    <xsd:import namespace="57959428-e5a0-4b26-8280-e93a8fd57f03"/>
    <xsd:element name="properties">
      <xsd:complexType>
        <xsd:sequence>
          <xsd:element name="documentManagement">
            <xsd:complexType>
              <xsd:all>
                <xsd:element ref="ns2:Security_x0020_Classification"/>
                <xsd:element ref="ns2:SAW_x0020_Security_x0020_Members_x0020_Group" minOccurs="0"/>
                <xsd:element ref="ns2:SAW_x0020_Security_x0020_Visitors_x0020_Group" minOccurs="0"/>
                <xsd:element ref="ns2:Record_x0020_Creation_x0020_Date" minOccurs="0"/>
                <xsd:element ref="ns2:TaxCatchAllLabel" minOccurs="0"/>
                <xsd:element ref="ns2:d62b7f4ed3a541c89c01ae711376debc" minOccurs="0"/>
                <xsd:element ref="ns2:TaxCatchAll" minOccurs="0"/>
                <xsd:element ref="ns2:e3fec0a48afc471b8d585f093684bac5" minOccurs="0"/>
                <xsd:element ref="ns4:Commonly_x0020_Used" minOccurs="0"/>
                <xsd:element ref="ns4:Document_x0020_Description" minOccurs="0"/>
                <xsd:element ref="ns4:Document_x0020_ID"/>
                <xsd:element ref="ns4:Effective_x0020_Date" minOccurs="0"/>
                <xsd:element ref="ns4:Effective_x0020_Date1"/>
                <xsd:element ref="ns4:Document_x0020_Status"/>
                <xsd:element ref="ns4:Cool_x0020_Buttons" minOccurs="0"/>
                <xsd:element ref="ns4:Document_x0020_Type"/>
                <xsd:element ref="ns4:A-Z" minOccurs="0"/>
                <xsd:element ref="ns1:RoutingRuleDescription" minOccurs="0"/>
                <xsd:element ref="ns4:Review_x0020_Frequency"/>
                <xsd:element ref="ns4:Mgmt_x0020_System"/>
                <xsd:element ref="ns4:Owner" minOccurs="0"/>
                <xsd:element ref="ns4:Base_x0020_Template" minOccurs="0"/>
                <xsd:element ref="ns4:Activity" minOccurs="0"/>
                <xsd:element ref="ns4:Allwater_x0020_Cop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9"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df7e53-931b-49ff-8bb0-e48ee008b7f0" elementFormDefault="qualified">
    <xsd:import namespace="http://schemas.microsoft.com/office/2006/documentManagement/types"/>
    <xsd:import namespace="http://schemas.microsoft.com/office/infopath/2007/PartnerControls"/>
    <xsd:element name="Security_x0020_Classification" ma:index="3" ma:displayName="Security Classification" ma:default="For Official Use Only" ma:format="Dropdown" ma:internalName="Security_x0020_Classification">
      <xsd:simpleType>
        <xsd:restriction base="dms:Choice">
          <xsd:enumeration value="For Official Use Only"/>
          <xsd:enumeration value="Sensitive"/>
          <xsd:enumeration value="Sensitive - Personal"/>
          <xsd:enumeration value="Sensitive - Legal"/>
          <xsd:enumeration value="Sensitive - Commercial"/>
          <xsd:enumeration value="Sensitive - SA Cabinet"/>
          <xsd:enumeration value="Sensitive - Medical"/>
          <xsd:enumeration value="Classified - PROTECTED"/>
          <xsd:enumeration value="Public"/>
        </xsd:restriction>
      </xsd:simpleType>
    </xsd:element>
    <xsd:element name="SAW_x0020_Security_x0020_Members_x0020_Group" ma:index="4" nillable="true" ma:displayName="SAW Security Members Group" ma:description="Populate this field when security needs to be restricted to specific users or groups (members/edit permissions)" ma:hidden="true" ma:list="UserInfo" ma:SearchPeopleOnly="false" ma:SharePointGroup="0" ma:internalName="SAW_x0020_Security_x0020_Members_x0020_Group"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AW_x0020_Security_x0020_Visitors_x0020_Group" ma:index="5" nillable="true" ma:displayName="SAW Security Visitors Group" ma:description="Populate this field when security needs to be restricted to specific users or groups (visitors/read-only permissions)" ma:hidden="true" ma:list="UserInfo" ma:SearchPeopleOnly="false" ma:SharePointGroup="0" ma:internalName="SAW_x0020_Security_x0020_Visitors_x0020_Group"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ord_x0020_Creation_x0020_Date" ma:index="7" nillable="true" ma:displayName="Record Creation Date" ma:format="DateOnly" ma:hidden="true" ma:internalName="Record_x0020_Creation_x0020_Date" ma:readOnly="false">
      <xsd:simpleType>
        <xsd:restriction base="dms:DateTime"/>
      </xsd:simpleType>
    </xsd:element>
    <xsd:element name="TaxCatchAllLabel" ma:index="9" nillable="true" ma:displayName="Taxonomy Catch All Column1" ma:description="" ma:hidden="true" ma:list="{ceb967fd-c374-4d4d-bdda-8a5a71d62c37}" ma:internalName="TaxCatchAllLabel" ma:readOnly="true" ma:showField="CatchAllDataLabel" ma:web="626783a5-a061-42d1-8db7-df69eb22b76e">
      <xsd:complexType>
        <xsd:complexContent>
          <xsd:extension base="dms:MultiChoiceLookup">
            <xsd:sequence>
              <xsd:element name="Value" type="dms:Lookup" maxOccurs="unbounded" minOccurs="0" nillable="true"/>
            </xsd:sequence>
          </xsd:extension>
        </xsd:complexContent>
      </xsd:complexType>
    </xsd:element>
    <xsd:element name="d62b7f4ed3a541c89c01ae711376debc" ma:index="11" nillable="true" ma:taxonomy="true" ma:internalName="d62b7f4ed3a541c89c01ae711376debc" ma:taxonomyFieldName="Team" ma:displayName="Team" ma:readOnly="false" ma:default="" ma:fieldId="{d62b7f4e-d3a5-41c8-9c01-ae711376debc}" ma:sspId="a4de77e8-7539-4d64-bf31-3166bd8b2841" ma:termSetId="2ace34d1-ffcc-4158-a5ba-7d07fe05ce9a"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ceb967fd-c374-4d4d-bdda-8a5a71d62c37}" ma:internalName="TaxCatchAll" ma:showField="CatchAllData" ma:web="626783a5-a061-42d1-8db7-df69eb22b76e">
      <xsd:complexType>
        <xsd:complexContent>
          <xsd:extension base="dms:MultiChoiceLookup">
            <xsd:sequence>
              <xsd:element name="Value" type="dms:Lookup" maxOccurs="unbounded" minOccurs="0" nillable="true"/>
            </xsd:sequence>
          </xsd:extension>
        </xsd:complexContent>
      </xsd:complexType>
    </xsd:element>
    <xsd:element name="e3fec0a48afc471b8d585f093684bac5" ma:index="16" ma:taxonomy="true" ma:internalName="e3fec0a48afc471b8d585f093684bac5" ma:taxonomyFieldName="Business_x0020_Process" ma:displayName="Business Process" ma:default="" ma:fieldId="{e3fec0a4-8afc-471b-8d58-5f093684bac5}" ma:sspId="a4de77e8-7539-4d64-bf31-3166bd8b2841" ma:termSetId="0a51e5b7-5b97-4b89-a26b-f9525d92f89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959428-e5a0-4b26-8280-e93a8fd57f03" elementFormDefault="qualified">
    <xsd:import namespace="http://schemas.microsoft.com/office/2006/documentManagement/types"/>
    <xsd:import namespace="http://schemas.microsoft.com/office/infopath/2007/PartnerControls"/>
    <xsd:element name="Commonly_x0020_Used" ma:index="19" nillable="true" ma:displayName="Commonly Used" ma:default="0" ma:internalName="Commonly_x0020_Used">
      <xsd:simpleType>
        <xsd:restriction base="dms:Boolean"/>
      </xsd:simpleType>
    </xsd:element>
    <xsd:element name="Document_x0020_Description" ma:index="20" nillable="true" ma:displayName="Doc Description" ma:internalName="Document_x0020_Description">
      <xsd:simpleType>
        <xsd:restriction base="dms:Note">
          <xsd:maxLength value="255"/>
        </xsd:restriction>
      </xsd:simpleType>
    </xsd:element>
    <xsd:element name="Document_x0020_ID" ma:index="21" ma:displayName="Doc ID" ma:default="N/A" ma:internalName="Document_x0020_ID">
      <xsd:simpleType>
        <xsd:restriction base="dms:Text">
          <xsd:maxLength value="20"/>
        </xsd:restriction>
      </xsd:simpleType>
    </xsd:element>
    <xsd:element name="Effective_x0020_Date" ma:index="22" nillable="true" ma:displayName="Last Review Date" ma:default="[today]" ma:format="DateOnly" ma:internalName="Effective_x0020_Date">
      <xsd:simpleType>
        <xsd:restriction base="dms:DateTime"/>
      </xsd:simpleType>
    </xsd:element>
    <xsd:element name="Effective_x0020_Date1" ma:index="23" ma:displayName="Effective Date" ma:default="[today]" ma:format="DateOnly" ma:internalName="Effective_x0020_Date1">
      <xsd:simpleType>
        <xsd:restriction base="dms:DateTime"/>
      </xsd:simpleType>
    </xsd:element>
    <xsd:element name="Document_x0020_Status" ma:index="24" ma:displayName="Doc Status" ma:default="Active" ma:format="Dropdown" ma:internalName="Document_x0020_Status">
      <xsd:simpleType>
        <xsd:restriction base="dms:Choice">
          <xsd:enumeration value="Active"/>
          <xsd:enumeration value="Draft"/>
          <xsd:enumeration value="Source"/>
          <xsd:enumeration value="Archived"/>
        </xsd:restriction>
      </xsd:simpleType>
    </xsd:element>
    <xsd:element name="Cool_x0020_Buttons" ma:index="26" nillable="true" ma:displayName="Cool Buttons" ma:default="0" ma:internalName="Cool_x0020_Buttons">
      <xsd:simpleType>
        <xsd:restriction base="dms:Boolean"/>
      </xsd:simpleType>
    </xsd:element>
    <xsd:element name="Document_x0020_Type" ma:index="27" ma:displayName="Doc Type" ma:format="Dropdown" ma:internalName="Document_x0020_Type">
      <xsd:simpleType>
        <xsd:restriction base="dms:Choice">
          <xsd:enumeration value="Agreement"/>
          <xsd:enumeration value="Appendix"/>
          <xsd:enumeration value="Attachment"/>
          <xsd:enumeration value="Business Process"/>
          <xsd:enumeration value="Checklist"/>
          <xsd:enumeration value="Diagram/Drawing"/>
          <xsd:enumeration value="Document"/>
          <xsd:enumeration value="Flowchart"/>
          <xsd:enumeration value="Form"/>
          <xsd:enumeration value="Guideline"/>
          <xsd:enumeration value="Instruction"/>
          <xsd:enumeration value="JSA"/>
          <xsd:enumeration value="Map"/>
          <xsd:enumeration value="Plan - Business"/>
          <xsd:enumeration value="Plan - Management"/>
          <xsd:enumeration value="Policy"/>
          <xsd:enumeration value="Procedure"/>
          <xsd:enumeration value="Presentation"/>
          <xsd:enumeration value="Record"/>
          <xsd:enumeration value="Register"/>
          <xsd:enumeration value="Report"/>
          <xsd:enumeration value="Schematic"/>
          <xsd:enumeration value="Standard"/>
          <xsd:enumeration value="Switching Sheet"/>
          <xsd:enumeration value="Template"/>
          <xsd:enumeration value="Training Material"/>
        </xsd:restriction>
      </xsd:simpleType>
    </xsd:element>
    <xsd:element name="A-Z" ma:index="28" nillable="true" ma:displayName="A-Z" ma:format="Dropdown" ma:internalName="A_x002d_Z">
      <xsd:simpleType>
        <xsd:restriction base="dms:Choice">
          <xsd:enumeration value="A"/>
          <xsd:enumeration value="B"/>
          <xsd:enumeration value="C"/>
          <xsd:enumeration value="D"/>
          <xsd:enumeration value="E"/>
          <xsd:enumeration value="F"/>
          <xsd:enumeration value="G"/>
          <xsd:enumeration value="H"/>
          <xsd:enumeration value="I"/>
          <xsd:enumeration value="J"/>
          <xsd:enumeration value="K"/>
          <xsd:enumeration value="L"/>
          <xsd:enumeration value="M"/>
          <xsd:enumeration value="N"/>
          <xsd:enumeration value="O"/>
          <xsd:enumeration value="P"/>
          <xsd:enumeration value="Q"/>
          <xsd:enumeration value="R"/>
          <xsd:enumeration value="S"/>
          <xsd:enumeration value="T"/>
          <xsd:enumeration value="U"/>
          <xsd:enumeration value="V"/>
          <xsd:enumeration value="W"/>
          <xsd:enumeration value="X"/>
          <xsd:enumeration value="Y"/>
          <xsd:enumeration value="Z"/>
        </xsd:restriction>
      </xsd:simpleType>
    </xsd:element>
    <xsd:element name="Review_x0020_Frequency" ma:index="30" ma:displayName="Review Freq (Mths)" ma:default="24" ma:format="Dropdown" ma:internalName="Review_x0020_Frequency">
      <xsd:simpleType>
        <xsd:restriction base="dms:Choice">
          <xsd:enumeration value="12"/>
          <xsd:enumeration value="24"/>
          <xsd:enumeration value="36"/>
          <xsd:enumeration value="60"/>
          <xsd:enumeration value="120"/>
        </xsd:restriction>
      </xsd:simpleType>
    </xsd:element>
    <xsd:element name="Mgmt_x0020_System" ma:index="31" ma:displayName="Mgmt System" ma:default="Corporate" ma:format="Dropdown" ma:internalName="Mgmt_x0020_System">
      <xsd:simpleType>
        <xsd:restriction base="dms:Choice">
          <xsd:enumeration value="Asset Mgmt"/>
          <xsd:enumeration value="AWQC Lab Services"/>
          <xsd:enumeration value="Compliance"/>
          <xsd:enumeration value="Corporate"/>
          <xsd:enumeration value="CPMM"/>
          <xsd:enumeration value="DWQMS"/>
          <xsd:enumeration value="EMS"/>
          <xsd:enumeration value="Engineering"/>
          <xsd:enumeration value="IS Method"/>
          <xsd:enumeration value="Land &amp; Fire"/>
          <xsd:enumeration value="Operations"/>
          <xsd:enumeration value="Risk"/>
          <xsd:enumeration value="Security/Emergency"/>
          <xsd:enumeration value="WHS"/>
        </xsd:restriction>
      </xsd:simpleType>
    </xsd:element>
    <xsd:element name="Owner" ma:index="32" nillable="true" ma:displayName="Owner" ma:format="Dropdown" ma:internalName="Owner">
      <xsd:simpleType>
        <xsd:restriction base="dms:Choice">
          <xsd:enumeration value="Asset Mgmt"/>
          <xsd:enumeration value="AWQC"/>
          <xsd:enumeration value="Billing &amp; Collection"/>
          <xsd:enumeration value="Business Assurance &amp; Risk"/>
          <xsd:enumeration value="Business Services"/>
          <xsd:enumeration value="Business Transformation"/>
          <xsd:enumeration value="Commercial &amp; Business Development"/>
          <xsd:enumeration value="Commercial &amp; Contracts"/>
          <xsd:enumeration value="Communications"/>
          <xsd:enumeration value="Contract Management"/>
          <xsd:enumeration value="Corporate"/>
          <xsd:enumeration value="Corporate Counsel"/>
          <xsd:enumeration value="CPMM"/>
          <xsd:enumeration value="Customer &amp; Community Relations"/>
          <xsd:enumeration value="Customer Services"/>
          <xsd:enumeration value="Energy Mgmt"/>
          <xsd:enumeration value="Engineering Services"/>
          <xsd:enumeration value="Environmental Mgmt"/>
          <xsd:enumeration value="Environmental Services"/>
          <xsd:enumeration value="Estimating"/>
          <xsd:enumeration value="Facilities"/>
          <xsd:enumeration value="Finance"/>
          <xsd:enumeration value="Governance"/>
          <xsd:enumeration value="Human Resources"/>
          <xsd:enumeration value="Information Services"/>
          <xsd:enumeration value="Insurance &amp; Claims"/>
          <xsd:enumeration value="Internal Audit"/>
          <xsd:enumeration value="Library"/>
          <xsd:enumeration value="Management System"/>
          <xsd:enumeration value="Ministerial Liaison"/>
          <xsd:enumeration value="Office of the CE"/>
          <xsd:enumeration value="Operations &amp; Maintenance"/>
          <xsd:enumeration value="Organisational Development"/>
          <xsd:enumeration value="Payroll"/>
          <xsd:enumeration value="People &amp; Culture"/>
          <xsd:enumeration value="Portfolio Mgmt"/>
          <xsd:enumeration value="Procurement"/>
          <xsd:enumeration value="Records Mgmt"/>
          <xsd:enumeration value="Research &amp; Innovation"/>
          <xsd:enumeration value="Security &amp; Emergency Mgmt"/>
          <xsd:enumeration value="Strategy &amp; Planning"/>
          <xsd:enumeration value="Water Quality &amp; Treatment Strategy"/>
          <xsd:enumeration value="WHS Services"/>
          <xsd:enumeration value="Work Health &amp; Safety"/>
        </xsd:restriction>
      </xsd:simpleType>
    </xsd:element>
    <xsd:element name="Base_x0020_Template" ma:index="33" nillable="true" ma:displayName="Base Template" ma:format="Dropdown" ma:internalName="Base_x0020_Template">
      <xsd:simpleType>
        <xsd:restriction base="dms:Choice">
          <xsd:enumeration value="Checklist"/>
          <xsd:enumeration value="Document - Blank"/>
          <xsd:enumeration value="Document - Long"/>
          <xsd:enumeration value="Document - Short Landscape"/>
          <xsd:enumeration value="Document - Short Portrait"/>
          <xsd:enumeration value="Form"/>
          <xsd:enumeration value="Letter"/>
          <xsd:enumeration value="Policy"/>
          <xsd:enumeration value="Procedure"/>
          <xsd:enumeration value="Non-Standard"/>
          <xsd:enumeration value="External"/>
        </xsd:restriction>
      </xsd:simpleType>
    </xsd:element>
    <xsd:element name="Activity" ma:index="34" nillable="true" ma:displayName="Activity" ma:format="Dropdown" ma:internalName="Activity">
      <xsd:simpleType>
        <xsd:restriction base="dms:Choice">
          <xsd:enumeration value="Buildings &amp; facilities"/>
          <xsd:enumeration value="Communications &amp; governance (internal)"/>
          <xsd:enumeration value="Communications (public)"/>
          <xsd:enumeration value="Finance &amp; purchasing"/>
          <xsd:enumeration value="IT &amp; systems"/>
          <xsd:enumeration value="Project management"/>
          <xsd:enumeration value="Security &amp; emergency management"/>
          <xsd:enumeration value="Water quality, environment &amp; assets"/>
          <xsd:enumeration value="Workforce &amp; payroll"/>
          <xsd:enumeration value="Work health &amp; safety"/>
        </xsd:restriction>
      </xsd:simpleType>
    </xsd:element>
    <xsd:element name="Allwater_x0020_Copied" ma:index="35" nillable="true" ma:displayName="Allwater Copied" ma:default="0" ma:internalName="Allwater_x0020_Copi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displayName="Author"/>
        <xsd:element ref="dcterms:created" minOccurs="0" maxOccurs="1"/>
        <xsd:element ref="dc:identifier" minOccurs="0" maxOccurs="1"/>
        <xsd:element name="contentType" minOccurs="0" maxOccurs="1" type="xsd:string" ma:index="1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47B33A-AB77-4BE7-9F79-F7A49284294B}">
  <ds:schemaRefs>
    <ds:schemaRef ds:uri="Microsoft.SharePoint.Taxonomy.ContentTypeSync"/>
  </ds:schemaRefs>
</ds:datastoreItem>
</file>

<file path=customXml/itemProps2.xml><?xml version="1.0" encoding="utf-8"?>
<ds:datastoreItem xmlns:ds="http://schemas.openxmlformats.org/officeDocument/2006/customXml" ds:itemID="{C0955310-E170-452F-A7F1-5F5813AB2480}">
  <ds:schemaRefs>
    <ds:schemaRef ds:uri="http://schemas.microsoft.com/sharepoint/v3/contenttype/forms"/>
  </ds:schemaRefs>
</ds:datastoreItem>
</file>

<file path=customXml/itemProps3.xml><?xml version="1.0" encoding="utf-8"?>
<ds:datastoreItem xmlns:ds="http://schemas.openxmlformats.org/officeDocument/2006/customXml" ds:itemID="{29FEC507-24E8-40AE-B57E-CD44899F561A}">
  <ds:schemaRefs>
    <ds:schemaRef ds:uri="http://purl.org/dc/elements/1.1/"/>
    <ds:schemaRef ds:uri="http://purl.org/dc/terms/"/>
    <ds:schemaRef ds:uri="http://purl.org/dc/dcmitype/"/>
    <ds:schemaRef ds:uri="http://schemas.microsoft.com/office/2006/metadata/properties"/>
    <ds:schemaRef ds:uri="http://schemas.microsoft.com/office/2006/documentManagement/types"/>
    <ds:schemaRef ds:uri="57959428-e5a0-4b26-8280-e93a8fd57f03"/>
    <ds:schemaRef ds:uri="http://schemas.microsoft.com/sharepoint/v3"/>
    <ds:schemaRef ds:uri="http://schemas.microsoft.com/office/infopath/2007/PartnerControls"/>
    <ds:schemaRef ds:uri="http://schemas.openxmlformats.org/package/2006/metadata/core-properties"/>
    <ds:schemaRef ds:uri="5fdf7e53-931b-49ff-8bb0-e48ee008b7f0"/>
    <ds:schemaRef ds:uri="http://www.w3.org/XML/1998/namespace"/>
  </ds:schemaRefs>
</ds:datastoreItem>
</file>

<file path=customXml/itemProps4.xml><?xml version="1.0" encoding="utf-8"?>
<ds:datastoreItem xmlns:ds="http://schemas.openxmlformats.org/officeDocument/2006/customXml" ds:itemID="{FA63B271-E63B-43D5-9908-6CAB6C831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fdf7e53-931b-49ff-8bb0-e48ee008b7f0"/>
    <ds:schemaRef ds:uri="57959428-e5a0-4b26-8280-e93a8fd57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1407</TotalTime>
  <Words>4456</Words>
  <Application>Microsoft Office PowerPoint</Application>
  <PresentationFormat>On-screen Show (4:3)</PresentationFormat>
  <Paragraphs>645</Paragraphs>
  <Slides>56</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Wingdings</vt:lpstr>
      <vt:lpstr>Office Theme</vt:lpstr>
      <vt:lpstr>Northern Adelaide Irrigation Scheme  Community Information Session</vt:lpstr>
      <vt:lpstr>Welcome</vt:lpstr>
      <vt:lpstr>Introductions</vt:lpstr>
      <vt:lpstr>Agenda</vt:lpstr>
      <vt:lpstr>Information Session - Approach</vt:lpstr>
      <vt:lpstr>Givens</vt:lpstr>
      <vt:lpstr>Overview of Northern Adelaide Irrigation Scheme (Current Status)</vt:lpstr>
      <vt:lpstr>Existing Situation</vt:lpstr>
      <vt:lpstr>PowerPoint Presentation</vt:lpstr>
      <vt:lpstr>Existing Situation</vt:lpstr>
      <vt:lpstr>Existing Situation</vt:lpstr>
      <vt:lpstr>PowerPoint Presentation</vt:lpstr>
      <vt:lpstr>PowerPoint Presentation</vt:lpstr>
      <vt:lpstr>PowerPoint Presentation</vt:lpstr>
      <vt:lpstr>NAIS - Why seek access to more recycled water? </vt:lpstr>
      <vt:lpstr>NAIS – redefined scope</vt:lpstr>
      <vt:lpstr>Community Engagement</vt:lpstr>
      <vt:lpstr>Community Engagement</vt:lpstr>
      <vt:lpstr>Private Enterprise Engagement</vt:lpstr>
      <vt:lpstr>Expression of Interest</vt:lpstr>
      <vt:lpstr>Engagement Process</vt:lpstr>
      <vt:lpstr>Water Storage Solutions: Key Issues - discussion</vt:lpstr>
      <vt:lpstr>PowerPoint Presentation</vt:lpstr>
      <vt:lpstr>Discussion</vt:lpstr>
      <vt:lpstr>Prioritisation of Issues</vt:lpstr>
      <vt:lpstr>Group Activity</vt:lpstr>
      <vt:lpstr>Coffee Break</vt:lpstr>
      <vt:lpstr>Group Activity</vt:lpstr>
      <vt:lpstr>Storage</vt:lpstr>
      <vt:lpstr>Above ground storage</vt:lpstr>
      <vt:lpstr>Above ground storage</vt:lpstr>
      <vt:lpstr>Managed Aquifer and Recovery</vt:lpstr>
      <vt:lpstr>Recycled Water Quality</vt:lpstr>
      <vt:lpstr>Aquifer structure</vt:lpstr>
      <vt:lpstr>PowerPoint Presentation</vt:lpstr>
      <vt:lpstr>Natural aquifer behaviour</vt:lpstr>
      <vt:lpstr>Current situation – without MAR</vt:lpstr>
      <vt:lpstr>MAR injection</vt:lpstr>
      <vt:lpstr>MAR extraction</vt:lpstr>
      <vt:lpstr>MAR injection at 15 years</vt:lpstr>
      <vt:lpstr>MAR injection at 50 years</vt:lpstr>
      <vt:lpstr>MAR injection at 100 years</vt:lpstr>
      <vt:lpstr>MAR injection at 200 years</vt:lpstr>
      <vt:lpstr>MAR injection over 200 years</vt:lpstr>
      <vt:lpstr>MAR Extraction over 200 years</vt:lpstr>
      <vt:lpstr>Managed Aquifer and Recharge </vt:lpstr>
      <vt:lpstr>Storage of 12 Gigalitres</vt:lpstr>
      <vt:lpstr>Storage options comparison</vt:lpstr>
      <vt:lpstr>Success Factors</vt:lpstr>
      <vt:lpstr>Activity</vt:lpstr>
      <vt:lpstr>Next Steps</vt:lpstr>
      <vt:lpstr>Community Report</vt:lpstr>
      <vt:lpstr>Community Committee</vt:lpstr>
      <vt:lpstr>Contact</vt:lpstr>
      <vt:lpstr>Thank you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Fitzgerald, Ben</dc:creator>
  <cp:lastModifiedBy>gina</cp:lastModifiedBy>
  <cp:revision>164</cp:revision>
  <cp:lastPrinted>2015-08-24T04:38:32Z</cp:lastPrinted>
  <dcterms:created xsi:type="dcterms:W3CDTF">2012-02-23T05:51:04Z</dcterms:created>
  <dcterms:modified xsi:type="dcterms:W3CDTF">2015-08-30T06:15:11Z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594100</vt:r8>
  </property>
  <property fmtid="{D5CDD505-2E9C-101B-9397-08002B2CF9AE}" pid="3" name="ContentTypeId">
    <vt:lpwstr>0x010100A9DA6B69649D064BA1FED635B4268B2500E0C08EE97B74F543BEF51B750F98479C01006975B141D1E9EB41B2C0820C116C1E26</vt:lpwstr>
  </property>
  <property fmtid="{D5CDD505-2E9C-101B-9397-08002B2CF9AE}" pid="4" name="Business Process">
    <vt:lpwstr>11;#Forms and Templates|d8dddac0-235e-475c-b44c-019e6301f614</vt:lpwstr>
  </property>
  <property fmtid="{D5CDD505-2E9C-101B-9397-08002B2CF9AE}" pid="5" name="Native Title">
    <vt:bool>false</vt:bool>
  </property>
  <property fmtid="{D5CDD505-2E9C-101B-9397-08002B2CF9AE}" pid="6" name="Team">
    <vt:lpwstr/>
  </property>
</Properties>
</file>