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60" r:id="rId5"/>
  </p:sldMasterIdLst>
  <p:notesMasterIdLst>
    <p:notesMasterId r:id="rId27"/>
  </p:notesMasterIdLst>
  <p:handoutMasterIdLst>
    <p:handoutMasterId r:id="rId28"/>
  </p:handoutMasterIdLst>
  <p:sldIdLst>
    <p:sldId id="256" r:id="rId6"/>
    <p:sldId id="262" r:id="rId7"/>
    <p:sldId id="268" r:id="rId8"/>
    <p:sldId id="269" r:id="rId9"/>
    <p:sldId id="286" r:id="rId10"/>
    <p:sldId id="290" r:id="rId11"/>
    <p:sldId id="295" r:id="rId12"/>
    <p:sldId id="302" r:id="rId13"/>
    <p:sldId id="291" r:id="rId14"/>
    <p:sldId id="287" r:id="rId15"/>
    <p:sldId id="297" r:id="rId16"/>
    <p:sldId id="298" r:id="rId17"/>
    <p:sldId id="299" r:id="rId18"/>
    <p:sldId id="300" r:id="rId19"/>
    <p:sldId id="288" r:id="rId20"/>
    <p:sldId id="274" r:id="rId21"/>
    <p:sldId id="267" r:id="rId22"/>
    <p:sldId id="260" r:id="rId23"/>
    <p:sldId id="294" r:id="rId24"/>
    <p:sldId id="292" r:id="rId25"/>
    <p:sldId id="293" r:id="rId26"/>
  </p:sldIdLst>
  <p:sldSz cx="9144000" cy="5143500" type="screen16x9"/>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7678"/>
    <a:srgbClr val="606365"/>
    <a:srgbClr val="0C64BC"/>
    <a:srgbClr val="0046AD"/>
    <a:srgbClr val="003C69"/>
    <a:srgbClr val="BCBDBC"/>
    <a:srgbClr val="032C57"/>
    <a:srgbClr val="002C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5" autoAdjust="0"/>
    <p:restoredTop sz="98096" autoAdjust="0"/>
  </p:normalViewPr>
  <p:slideViewPr>
    <p:cSldViewPr snapToGrid="0" snapToObjects="1">
      <p:cViewPr varScale="1">
        <p:scale>
          <a:sx n="109" d="100"/>
          <a:sy n="109" d="100"/>
        </p:scale>
        <p:origin x="-90" y="-82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showGuides="1">
      <p:cViewPr varScale="1">
        <p:scale>
          <a:sx n="84" d="100"/>
          <a:sy n="84" d="100"/>
        </p:scale>
        <p:origin x="-1884" y="-78"/>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10488-D553-483C-ABA7-4B49FE9DA1AB}" type="doc">
      <dgm:prSet loTypeId="urn:microsoft.com/office/officeart/2005/8/layout/process1" loCatId="process" qsTypeId="urn:microsoft.com/office/officeart/2005/8/quickstyle/simple1" qsCatId="simple" csTypeId="urn:microsoft.com/office/officeart/2005/8/colors/accent1_2" csCatId="accent1" phldr="1"/>
      <dgm:spPr/>
    </dgm:pt>
    <dgm:pt modelId="{0D118DAC-E6D5-4F81-A205-1C6CE92CE34C}">
      <dgm:prSet phldrT="[Text]"/>
      <dgm:spPr/>
      <dgm:t>
        <a:bodyPr/>
        <a:lstStyle/>
        <a:p>
          <a:r>
            <a:rPr lang="en-AU" dirty="0" smtClean="0"/>
            <a:t>Current State</a:t>
          </a:r>
          <a:endParaRPr lang="en-AU" dirty="0"/>
        </a:p>
      </dgm:t>
    </dgm:pt>
    <dgm:pt modelId="{1E7019BC-970E-4312-954B-1ABF1BAE96DB}" type="parTrans" cxnId="{C7CF281E-4DD4-40F0-84BD-7AC36E1710C4}">
      <dgm:prSet/>
      <dgm:spPr/>
      <dgm:t>
        <a:bodyPr/>
        <a:lstStyle/>
        <a:p>
          <a:endParaRPr lang="en-AU"/>
        </a:p>
      </dgm:t>
    </dgm:pt>
    <dgm:pt modelId="{E61D7D4A-1D75-4747-8A7F-FE32D18672E0}" type="sibTrans" cxnId="{C7CF281E-4DD4-40F0-84BD-7AC36E1710C4}">
      <dgm:prSet/>
      <dgm:spPr/>
      <dgm:t>
        <a:bodyPr/>
        <a:lstStyle/>
        <a:p>
          <a:endParaRPr lang="en-AU" dirty="0"/>
        </a:p>
      </dgm:t>
    </dgm:pt>
    <dgm:pt modelId="{CE05C09B-CDAC-4BFE-B911-41C8451E7837}">
      <dgm:prSet phldrT="[Text]"/>
      <dgm:spPr/>
      <dgm:t>
        <a:bodyPr/>
        <a:lstStyle/>
        <a:p>
          <a:r>
            <a:rPr lang="en-AU" dirty="0" smtClean="0"/>
            <a:t>Future State</a:t>
          </a:r>
          <a:endParaRPr lang="en-AU" dirty="0"/>
        </a:p>
      </dgm:t>
    </dgm:pt>
    <dgm:pt modelId="{DD8ED6EA-636E-4A68-BC3C-2F1CC801576E}" type="parTrans" cxnId="{C70881F6-CD15-4F8C-A7F1-3CAF2819E991}">
      <dgm:prSet/>
      <dgm:spPr/>
      <dgm:t>
        <a:bodyPr/>
        <a:lstStyle/>
        <a:p>
          <a:endParaRPr lang="en-AU"/>
        </a:p>
      </dgm:t>
    </dgm:pt>
    <dgm:pt modelId="{14C583AB-9A1E-4398-BC6C-2817A6199444}" type="sibTrans" cxnId="{C70881F6-CD15-4F8C-A7F1-3CAF2819E991}">
      <dgm:prSet/>
      <dgm:spPr/>
      <dgm:t>
        <a:bodyPr/>
        <a:lstStyle/>
        <a:p>
          <a:endParaRPr lang="en-AU" dirty="0"/>
        </a:p>
      </dgm:t>
    </dgm:pt>
    <dgm:pt modelId="{647E376F-8033-411D-90DB-41A52144415D}">
      <dgm:prSet phldrT="[Text]"/>
      <dgm:spPr/>
      <dgm:t>
        <a:bodyPr/>
        <a:lstStyle/>
        <a:p>
          <a:r>
            <a:rPr lang="en-AU" dirty="0" smtClean="0"/>
            <a:t>Gaps</a:t>
          </a:r>
          <a:endParaRPr lang="en-AU" dirty="0"/>
        </a:p>
      </dgm:t>
    </dgm:pt>
    <dgm:pt modelId="{CD3E67AD-D218-4CB1-896E-187887572DC2}" type="parTrans" cxnId="{E4468565-E9C9-4A15-ADDD-5B8D8861AD34}">
      <dgm:prSet/>
      <dgm:spPr/>
      <dgm:t>
        <a:bodyPr/>
        <a:lstStyle/>
        <a:p>
          <a:endParaRPr lang="en-AU"/>
        </a:p>
      </dgm:t>
    </dgm:pt>
    <dgm:pt modelId="{B578D2FE-68DD-4136-9C99-8946FE85DB08}" type="sibTrans" cxnId="{E4468565-E9C9-4A15-ADDD-5B8D8861AD34}">
      <dgm:prSet/>
      <dgm:spPr/>
      <dgm:t>
        <a:bodyPr/>
        <a:lstStyle/>
        <a:p>
          <a:endParaRPr lang="en-AU" dirty="0"/>
        </a:p>
      </dgm:t>
    </dgm:pt>
    <dgm:pt modelId="{1873EC41-5FAF-4F5B-8258-ECBF2AD69265}">
      <dgm:prSet phldrT="[Text]"/>
      <dgm:spPr/>
      <dgm:t>
        <a:bodyPr/>
        <a:lstStyle/>
        <a:p>
          <a:r>
            <a:rPr lang="en-AU" dirty="0" smtClean="0"/>
            <a:t>Possible Solutions</a:t>
          </a:r>
          <a:endParaRPr lang="en-AU" dirty="0"/>
        </a:p>
      </dgm:t>
    </dgm:pt>
    <dgm:pt modelId="{5B91545D-BB9D-4C3E-8E7C-8B759DEB5967}" type="parTrans" cxnId="{48F5D06A-FC7A-42B8-BAE3-726B0387265A}">
      <dgm:prSet/>
      <dgm:spPr/>
      <dgm:t>
        <a:bodyPr/>
        <a:lstStyle/>
        <a:p>
          <a:endParaRPr lang="en-AU"/>
        </a:p>
      </dgm:t>
    </dgm:pt>
    <dgm:pt modelId="{84128542-ABE9-40EA-8381-C429327E64D1}" type="sibTrans" cxnId="{48F5D06A-FC7A-42B8-BAE3-726B0387265A}">
      <dgm:prSet/>
      <dgm:spPr/>
      <dgm:t>
        <a:bodyPr/>
        <a:lstStyle/>
        <a:p>
          <a:endParaRPr lang="en-AU" dirty="0"/>
        </a:p>
      </dgm:t>
    </dgm:pt>
    <dgm:pt modelId="{30A03F6A-E40C-45D0-ABBA-49577D2EE3A1}">
      <dgm:prSet phldrT="[Text]"/>
      <dgm:spPr/>
      <dgm:t>
        <a:bodyPr/>
        <a:lstStyle/>
        <a:p>
          <a:r>
            <a:rPr lang="en-AU" dirty="0" smtClean="0"/>
            <a:t>Optimal Solution</a:t>
          </a:r>
          <a:endParaRPr lang="en-AU" dirty="0"/>
        </a:p>
      </dgm:t>
    </dgm:pt>
    <dgm:pt modelId="{7E9B0A28-FFCE-4DC0-9A39-B38DA4399F86}" type="parTrans" cxnId="{9960C1B7-3DD1-483A-9A1B-8479E9345600}">
      <dgm:prSet/>
      <dgm:spPr/>
      <dgm:t>
        <a:bodyPr/>
        <a:lstStyle/>
        <a:p>
          <a:endParaRPr lang="en-AU"/>
        </a:p>
      </dgm:t>
    </dgm:pt>
    <dgm:pt modelId="{4001559B-6FBD-4CBE-8A8F-FEB4ABB00C43}" type="sibTrans" cxnId="{9960C1B7-3DD1-483A-9A1B-8479E9345600}">
      <dgm:prSet/>
      <dgm:spPr/>
      <dgm:t>
        <a:bodyPr/>
        <a:lstStyle/>
        <a:p>
          <a:endParaRPr lang="en-AU"/>
        </a:p>
      </dgm:t>
    </dgm:pt>
    <dgm:pt modelId="{E60441DC-016B-433B-A303-23E749BDECDA}" type="pres">
      <dgm:prSet presAssocID="{D5010488-D553-483C-ABA7-4B49FE9DA1AB}" presName="Name0" presStyleCnt="0">
        <dgm:presLayoutVars>
          <dgm:dir/>
          <dgm:resizeHandles val="exact"/>
        </dgm:presLayoutVars>
      </dgm:prSet>
      <dgm:spPr/>
    </dgm:pt>
    <dgm:pt modelId="{0776755D-E57D-489E-892C-73494EC25F80}" type="pres">
      <dgm:prSet presAssocID="{0D118DAC-E6D5-4F81-A205-1C6CE92CE34C}" presName="node" presStyleLbl="node1" presStyleIdx="0" presStyleCnt="5">
        <dgm:presLayoutVars>
          <dgm:bulletEnabled val="1"/>
        </dgm:presLayoutVars>
      </dgm:prSet>
      <dgm:spPr/>
      <dgm:t>
        <a:bodyPr/>
        <a:lstStyle/>
        <a:p>
          <a:endParaRPr lang="en-AU"/>
        </a:p>
      </dgm:t>
    </dgm:pt>
    <dgm:pt modelId="{31C6F829-98A0-4F3E-9A3A-FEEC9DD15A06}" type="pres">
      <dgm:prSet presAssocID="{E61D7D4A-1D75-4747-8A7F-FE32D18672E0}" presName="sibTrans" presStyleLbl="sibTrans2D1" presStyleIdx="0" presStyleCnt="4"/>
      <dgm:spPr/>
      <dgm:t>
        <a:bodyPr/>
        <a:lstStyle/>
        <a:p>
          <a:endParaRPr lang="en-AU"/>
        </a:p>
      </dgm:t>
    </dgm:pt>
    <dgm:pt modelId="{83CD65F4-1C41-4123-9BCC-B7581E37394B}" type="pres">
      <dgm:prSet presAssocID="{E61D7D4A-1D75-4747-8A7F-FE32D18672E0}" presName="connectorText" presStyleLbl="sibTrans2D1" presStyleIdx="0" presStyleCnt="4"/>
      <dgm:spPr/>
      <dgm:t>
        <a:bodyPr/>
        <a:lstStyle/>
        <a:p>
          <a:endParaRPr lang="en-AU"/>
        </a:p>
      </dgm:t>
    </dgm:pt>
    <dgm:pt modelId="{B8E1C706-BE69-4F5D-983C-9F49B60B23C0}" type="pres">
      <dgm:prSet presAssocID="{CE05C09B-CDAC-4BFE-B911-41C8451E7837}" presName="node" presStyleLbl="node1" presStyleIdx="1" presStyleCnt="5">
        <dgm:presLayoutVars>
          <dgm:bulletEnabled val="1"/>
        </dgm:presLayoutVars>
      </dgm:prSet>
      <dgm:spPr/>
      <dgm:t>
        <a:bodyPr/>
        <a:lstStyle/>
        <a:p>
          <a:endParaRPr lang="en-AU"/>
        </a:p>
      </dgm:t>
    </dgm:pt>
    <dgm:pt modelId="{63EAFAD7-349E-44D4-9FCB-3BF4149BC5D9}" type="pres">
      <dgm:prSet presAssocID="{14C583AB-9A1E-4398-BC6C-2817A6199444}" presName="sibTrans" presStyleLbl="sibTrans2D1" presStyleIdx="1" presStyleCnt="4"/>
      <dgm:spPr/>
      <dgm:t>
        <a:bodyPr/>
        <a:lstStyle/>
        <a:p>
          <a:endParaRPr lang="en-AU"/>
        </a:p>
      </dgm:t>
    </dgm:pt>
    <dgm:pt modelId="{EA5AF6E0-1840-4BE8-B1C4-484ED727B6DB}" type="pres">
      <dgm:prSet presAssocID="{14C583AB-9A1E-4398-BC6C-2817A6199444}" presName="connectorText" presStyleLbl="sibTrans2D1" presStyleIdx="1" presStyleCnt="4"/>
      <dgm:spPr/>
      <dgm:t>
        <a:bodyPr/>
        <a:lstStyle/>
        <a:p>
          <a:endParaRPr lang="en-AU"/>
        </a:p>
      </dgm:t>
    </dgm:pt>
    <dgm:pt modelId="{5C940CD7-CDE9-4423-9259-1AFCF41397E1}" type="pres">
      <dgm:prSet presAssocID="{647E376F-8033-411D-90DB-41A52144415D}" presName="node" presStyleLbl="node1" presStyleIdx="2" presStyleCnt="5">
        <dgm:presLayoutVars>
          <dgm:bulletEnabled val="1"/>
        </dgm:presLayoutVars>
      </dgm:prSet>
      <dgm:spPr/>
      <dgm:t>
        <a:bodyPr/>
        <a:lstStyle/>
        <a:p>
          <a:endParaRPr lang="en-AU"/>
        </a:p>
      </dgm:t>
    </dgm:pt>
    <dgm:pt modelId="{113D1C98-367C-4E1F-A056-499DB2136E5E}" type="pres">
      <dgm:prSet presAssocID="{B578D2FE-68DD-4136-9C99-8946FE85DB08}" presName="sibTrans" presStyleLbl="sibTrans2D1" presStyleIdx="2" presStyleCnt="4"/>
      <dgm:spPr/>
      <dgm:t>
        <a:bodyPr/>
        <a:lstStyle/>
        <a:p>
          <a:endParaRPr lang="en-AU"/>
        </a:p>
      </dgm:t>
    </dgm:pt>
    <dgm:pt modelId="{D910213B-B8F6-40C5-8BB7-86E1177A5D87}" type="pres">
      <dgm:prSet presAssocID="{B578D2FE-68DD-4136-9C99-8946FE85DB08}" presName="connectorText" presStyleLbl="sibTrans2D1" presStyleIdx="2" presStyleCnt="4"/>
      <dgm:spPr/>
      <dgm:t>
        <a:bodyPr/>
        <a:lstStyle/>
        <a:p>
          <a:endParaRPr lang="en-AU"/>
        </a:p>
      </dgm:t>
    </dgm:pt>
    <dgm:pt modelId="{EB1C5EAF-48FC-4EE6-8E81-70B1DBD5BE6E}" type="pres">
      <dgm:prSet presAssocID="{1873EC41-5FAF-4F5B-8258-ECBF2AD69265}" presName="node" presStyleLbl="node1" presStyleIdx="3" presStyleCnt="5">
        <dgm:presLayoutVars>
          <dgm:bulletEnabled val="1"/>
        </dgm:presLayoutVars>
      </dgm:prSet>
      <dgm:spPr/>
      <dgm:t>
        <a:bodyPr/>
        <a:lstStyle/>
        <a:p>
          <a:endParaRPr lang="en-AU"/>
        </a:p>
      </dgm:t>
    </dgm:pt>
    <dgm:pt modelId="{BD077CE2-8CE6-4B68-92E2-940A90564669}" type="pres">
      <dgm:prSet presAssocID="{84128542-ABE9-40EA-8381-C429327E64D1}" presName="sibTrans" presStyleLbl="sibTrans2D1" presStyleIdx="3" presStyleCnt="4"/>
      <dgm:spPr/>
      <dgm:t>
        <a:bodyPr/>
        <a:lstStyle/>
        <a:p>
          <a:endParaRPr lang="en-AU"/>
        </a:p>
      </dgm:t>
    </dgm:pt>
    <dgm:pt modelId="{91ABA303-6437-48AA-98B9-EDEA3EE28957}" type="pres">
      <dgm:prSet presAssocID="{84128542-ABE9-40EA-8381-C429327E64D1}" presName="connectorText" presStyleLbl="sibTrans2D1" presStyleIdx="3" presStyleCnt="4"/>
      <dgm:spPr/>
      <dgm:t>
        <a:bodyPr/>
        <a:lstStyle/>
        <a:p>
          <a:endParaRPr lang="en-AU"/>
        </a:p>
      </dgm:t>
    </dgm:pt>
    <dgm:pt modelId="{F00F3660-B04C-40F7-BEC4-9998B41253B8}" type="pres">
      <dgm:prSet presAssocID="{30A03F6A-E40C-45D0-ABBA-49577D2EE3A1}" presName="node" presStyleLbl="node1" presStyleIdx="4" presStyleCnt="5">
        <dgm:presLayoutVars>
          <dgm:bulletEnabled val="1"/>
        </dgm:presLayoutVars>
      </dgm:prSet>
      <dgm:spPr/>
      <dgm:t>
        <a:bodyPr/>
        <a:lstStyle/>
        <a:p>
          <a:endParaRPr lang="en-AU"/>
        </a:p>
      </dgm:t>
    </dgm:pt>
  </dgm:ptLst>
  <dgm:cxnLst>
    <dgm:cxn modelId="{06726810-7933-4008-8FCF-B97609592A40}" type="presOf" srcId="{E61D7D4A-1D75-4747-8A7F-FE32D18672E0}" destId="{83CD65F4-1C41-4123-9BCC-B7581E37394B}" srcOrd="1" destOrd="0" presId="urn:microsoft.com/office/officeart/2005/8/layout/process1"/>
    <dgm:cxn modelId="{C7CF281E-4DD4-40F0-84BD-7AC36E1710C4}" srcId="{D5010488-D553-483C-ABA7-4B49FE9DA1AB}" destId="{0D118DAC-E6D5-4F81-A205-1C6CE92CE34C}" srcOrd="0" destOrd="0" parTransId="{1E7019BC-970E-4312-954B-1ABF1BAE96DB}" sibTransId="{E61D7D4A-1D75-4747-8A7F-FE32D18672E0}"/>
    <dgm:cxn modelId="{E11E3117-509C-488D-AFC5-D4BECE36194C}" type="presOf" srcId="{D5010488-D553-483C-ABA7-4B49FE9DA1AB}" destId="{E60441DC-016B-433B-A303-23E749BDECDA}" srcOrd="0" destOrd="0" presId="urn:microsoft.com/office/officeart/2005/8/layout/process1"/>
    <dgm:cxn modelId="{48F5D06A-FC7A-42B8-BAE3-726B0387265A}" srcId="{D5010488-D553-483C-ABA7-4B49FE9DA1AB}" destId="{1873EC41-5FAF-4F5B-8258-ECBF2AD69265}" srcOrd="3" destOrd="0" parTransId="{5B91545D-BB9D-4C3E-8E7C-8B759DEB5967}" sibTransId="{84128542-ABE9-40EA-8381-C429327E64D1}"/>
    <dgm:cxn modelId="{E4468565-E9C9-4A15-ADDD-5B8D8861AD34}" srcId="{D5010488-D553-483C-ABA7-4B49FE9DA1AB}" destId="{647E376F-8033-411D-90DB-41A52144415D}" srcOrd="2" destOrd="0" parTransId="{CD3E67AD-D218-4CB1-896E-187887572DC2}" sibTransId="{B578D2FE-68DD-4136-9C99-8946FE85DB08}"/>
    <dgm:cxn modelId="{1AE6770C-19E8-479A-917E-A87F899193AD}" type="presOf" srcId="{647E376F-8033-411D-90DB-41A52144415D}" destId="{5C940CD7-CDE9-4423-9259-1AFCF41397E1}" srcOrd="0" destOrd="0" presId="urn:microsoft.com/office/officeart/2005/8/layout/process1"/>
    <dgm:cxn modelId="{D5FC6331-C1F0-4FE7-9EF7-208345872520}" type="presOf" srcId="{0D118DAC-E6D5-4F81-A205-1C6CE92CE34C}" destId="{0776755D-E57D-489E-892C-73494EC25F80}" srcOrd="0" destOrd="0" presId="urn:microsoft.com/office/officeart/2005/8/layout/process1"/>
    <dgm:cxn modelId="{583D38F4-E9C2-47BE-9733-F55BD40167A5}" type="presOf" srcId="{84128542-ABE9-40EA-8381-C429327E64D1}" destId="{BD077CE2-8CE6-4B68-92E2-940A90564669}" srcOrd="0" destOrd="0" presId="urn:microsoft.com/office/officeart/2005/8/layout/process1"/>
    <dgm:cxn modelId="{880D6C18-D79C-4405-85C1-095B55539F74}" type="presOf" srcId="{CE05C09B-CDAC-4BFE-B911-41C8451E7837}" destId="{B8E1C706-BE69-4F5D-983C-9F49B60B23C0}" srcOrd="0" destOrd="0" presId="urn:microsoft.com/office/officeart/2005/8/layout/process1"/>
    <dgm:cxn modelId="{C70881F6-CD15-4F8C-A7F1-3CAF2819E991}" srcId="{D5010488-D553-483C-ABA7-4B49FE9DA1AB}" destId="{CE05C09B-CDAC-4BFE-B911-41C8451E7837}" srcOrd="1" destOrd="0" parTransId="{DD8ED6EA-636E-4A68-BC3C-2F1CC801576E}" sibTransId="{14C583AB-9A1E-4398-BC6C-2817A6199444}"/>
    <dgm:cxn modelId="{3CD37FA7-00F4-4BC7-A83B-0BD68129689D}" type="presOf" srcId="{B578D2FE-68DD-4136-9C99-8946FE85DB08}" destId="{113D1C98-367C-4E1F-A056-499DB2136E5E}" srcOrd="0" destOrd="0" presId="urn:microsoft.com/office/officeart/2005/8/layout/process1"/>
    <dgm:cxn modelId="{A524CF40-F156-449C-9273-1DD011F7141F}" type="presOf" srcId="{30A03F6A-E40C-45D0-ABBA-49577D2EE3A1}" destId="{F00F3660-B04C-40F7-BEC4-9998B41253B8}" srcOrd="0" destOrd="0" presId="urn:microsoft.com/office/officeart/2005/8/layout/process1"/>
    <dgm:cxn modelId="{8D1423F1-73EB-4D79-BE1D-CBFF3FB3CA05}" type="presOf" srcId="{E61D7D4A-1D75-4747-8A7F-FE32D18672E0}" destId="{31C6F829-98A0-4F3E-9A3A-FEEC9DD15A06}" srcOrd="0" destOrd="0" presId="urn:microsoft.com/office/officeart/2005/8/layout/process1"/>
    <dgm:cxn modelId="{8C1D4DC4-DBCD-4C53-B245-A09FF4DC9A20}" type="presOf" srcId="{14C583AB-9A1E-4398-BC6C-2817A6199444}" destId="{EA5AF6E0-1840-4BE8-B1C4-484ED727B6DB}" srcOrd="1" destOrd="0" presId="urn:microsoft.com/office/officeart/2005/8/layout/process1"/>
    <dgm:cxn modelId="{178A7BCF-4C94-4B15-B0DA-517371B51421}" type="presOf" srcId="{B578D2FE-68DD-4136-9C99-8946FE85DB08}" destId="{D910213B-B8F6-40C5-8BB7-86E1177A5D87}" srcOrd="1" destOrd="0" presId="urn:microsoft.com/office/officeart/2005/8/layout/process1"/>
    <dgm:cxn modelId="{9960C1B7-3DD1-483A-9A1B-8479E9345600}" srcId="{D5010488-D553-483C-ABA7-4B49FE9DA1AB}" destId="{30A03F6A-E40C-45D0-ABBA-49577D2EE3A1}" srcOrd="4" destOrd="0" parTransId="{7E9B0A28-FFCE-4DC0-9A39-B38DA4399F86}" sibTransId="{4001559B-6FBD-4CBE-8A8F-FEB4ABB00C43}"/>
    <dgm:cxn modelId="{969DFF54-29F1-4DA6-BD28-13738275BD6B}" type="presOf" srcId="{1873EC41-5FAF-4F5B-8258-ECBF2AD69265}" destId="{EB1C5EAF-48FC-4EE6-8E81-70B1DBD5BE6E}" srcOrd="0" destOrd="0" presId="urn:microsoft.com/office/officeart/2005/8/layout/process1"/>
    <dgm:cxn modelId="{213E7D58-E15C-457E-8133-F9C3159DD881}" type="presOf" srcId="{14C583AB-9A1E-4398-BC6C-2817A6199444}" destId="{63EAFAD7-349E-44D4-9FCB-3BF4149BC5D9}" srcOrd="0" destOrd="0" presId="urn:microsoft.com/office/officeart/2005/8/layout/process1"/>
    <dgm:cxn modelId="{4B7BE27F-D268-41F9-9AA2-F5A0B4AFD1A9}" type="presOf" srcId="{84128542-ABE9-40EA-8381-C429327E64D1}" destId="{91ABA303-6437-48AA-98B9-EDEA3EE28957}" srcOrd="1" destOrd="0" presId="urn:microsoft.com/office/officeart/2005/8/layout/process1"/>
    <dgm:cxn modelId="{6155C8CC-CBEA-4943-930B-6475B4DB4BE2}" type="presParOf" srcId="{E60441DC-016B-433B-A303-23E749BDECDA}" destId="{0776755D-E57D-489E-892C-73494EC25F80}" srcOrd="0" destOrd="0" presId="urn:microsoft.com/office/officeart/2005/8/layout/process1"/>
    <dgm:cxn modelId="{830B6B8D-850D-4BFA-9AA1-FBD6EE6E2208}" type="presParOf" srcId="{E60441DC-016B-433B-A303-23E749BDECDA}" destId="{31C6F829-98A0-4F3E-9A3A-FEEC9DD15A06}" srcOrd="1" destOrd="0" presId="urn:microsoft.com/office/officeart/2005/8/layout/process1"/>
    <dgm:cxn modelId="{9FD4EEB3-3552-4090-B446-47FD436EEE44}" type="presParOf" srcId="{31C6F829-98A0-4F3E-9A3A-FEEC9DD15A06}" destId="{83CD65F4-1C41-4123-9BCC-B7581E37394B}" srcOrd="0" destOrd="0" presId="urn:microsoft.com/office/officeart/2005/8/layout/process1"/>
    <dgm:cxn modelId="{819ECB8D-07EE-45E6-8F80-559F43645E2E}" type="presParOf" srcId="{E60441DC-016B-433B-A303-23E749BDECDA}" destId="{B8E1C706-BE69-4F5D-983C-9F49B60B23C0}" srcOrd="2" destOrd="0" presId="urn:microsoft.com/office/officeart/2005/8/layout/process1"/>
    <dgm:cxn modelId="{80ED5E76-4737-4D46-A33A-1B2F3D1116FE}" type="presParOf" srcId="{E60441DC-016B-433B-A303-23E749BDECDA}" destId="{63EAFAD7-349E-44D4-9FCB-3BF4149BC5D9}" srcOrd="3" destOrd="0" presId="urn:microsoft.com/office/officeart/2005/8/layout/process1"/>
    <dgm:cxn modelId="{548B4F13-7529-4E09-931B-C28D3D7E55C0}" type="presParOf" srcId="{63EAFAD7-349E-44D4-9FCB-3BF4149BC5D9}" destId="{EA5AF6E0-1840-4BE8-B1C4-484ED727B6DB}" srcOrd="0" destOrd="0" presId="urn:microsoft.com/office/officeart/2005/8/layout/process1"/>
    <dgm:cxn modelId="{DC9E2517-6574-4B06-8A1A-A6E8CE6FE83E}" type="presParOf" srcId="{E60441DC-016B-433B-A303-23E749BDECDA}" destId="{5C940CD7-CDE9-4423-9259-1AFCF41397E1}" srcOrd="4" destOrd="0" presId="urn:microsoft.com/office/officeart/2005/8/layout/process1"/>
    <dgm:cxn modelId="{E5216715-8E40-4D64-BF63-51770E1C3317}" type="presParOf" srcId="{E60441DC-016B-433B-A303-23E749BDECDA}" destId="{113D1C98-367C-4E1F-A056-499DB2136E5E}" srcOrd="5" destOrd="0" presId="urn:microsoft.com/office/officeart/2005/8/layout/process1"/>
    <dgm:cxn modelId="{17C7570D-E06D-4FED-B949-85942129335C}" type="presParOf" srcId="{113D1C98-367C-4E1F-A056-499DB2136E5E}" destId="{D910213B-B8F6-40C5-8BB7-86E1177A5D87}" srcOrd="0" destOrd="0" presId="urn:microsoft.com/office/officeart/2005/8/layout/process1"/>
    <dgm:cxn modelId="{CE415A5A-DB81-401D-A1C2-5E85798546C5}" type="presParOf" srcId="{E60441DC-016B-433B-A303-23E749BDECDA}" destId="{EB1C5EAF-48FC-4EE6-8E81-70B1DBD5BE6E}" srcOrd="6" destOrd="0" presId="urn:microsoft.com/office/officeart/2005/8/layout/process1"/>
    <dgm:cxn modelId="{DD5CB6AD-EFBE-455E-9B1F-63BEAE257F4A}" type="presParOf" srcId="{E60441DC-016B-433B-A303-23E749BDECDA}" destId="{BD077CE2-8CE6-4B68-92E2-940A90564669}" srcOrd="7" destOrd="0" presId="urn:microsoft.com/office/officeart/2005/8/layout/process1"/>
    <dgm:cxn modelId="{C5323BA1-0AD8-4A44-BC10-1F443862C8F8}" type="presParOf" srcId="{BD077CE2-8CE6-4B68-92E2-940A90564669}" destId="{91ABA303-6437-48AA-98B9-EDEA3EE28957}" srcOrd="0" destOrd="0" presId="urn:microsoft.com/office/officeart/2005/8/layout/process1"/>
    <dgm:cxn modelId="{E39CDA11-5AA7-4F0F-ABCC-FD27F3B1D560}" type="presParOf" srcId="{E60441DC-016B-433B-A303-23E749BDECDA}" destId="{F00F3660-B04C-40F7-BEC4-9998B41253B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6755D-E57D-489E-892C-73494EC25F80}">
      <dsp:nvSpPr>
        <dsp:cNvPr id="0" name=""/>
        <dsp:cNvSpPr/>
      </dsp:nvSpPr>
      <dsp:spPr>
        <a:xfrm>
          <a:off x="2976" y="107078"/>
          <a:ext cx="922734" cy="579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dirty="0" smtClean="0"/>
            <a:t>Current State</a:t>
          </a:r>
          <a:endParaRPr lang="en-AU" sz="1500" kern="1200" dirty="0"/>
        </a:p>
      </dsp:txBody>
      <dsp:txXfrm>
        <a:off x="19952" y="124054"/>
        <a:ext cx="888782" cy="545640"/>
      </dsp:txXfrm>
    </dsp:sp>
    <dsp:sp modelId="{31C6F829-98A0-4F3E-9A3A-FEEC9DD15A06}">
      <dsp:nvSpPr>
        <dsp:cNvPr id="0" name=""/>
        <dsp:cNvSpPr/>
      </dsp:nvSpPr>
      <dsp:spPr>
        <a:xfrm>
          <a:off x="1017984" y="282455"/>
          <a:ext cx="195619" cy="228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AU" sz="900" kern="1200" dirty="0"/>
        </a:p>
      </dsp:txBody>
      <dsp:txXfrm>
        <a:off x="1017984" y="328223"/>
        <a:ext cx="136933" cy="137302"/>
      </dsp:txXfrm>
    </dsp:sp>
    <dsp:sp modelId="{B8E1C706-BE69-4F5D-983C-9F49B60B23C0}">
      <dsp:nvSpPr>
        <dsp:cNvPr id="0" name=""/>
        <dsp:cNvSpPr/>
      </dsp:nvSpPr>
      <dsp:spPr>
        <a:xfrm>
          <a:off x="1294804" y="107078"/>
          <a:ext cx="922734" cy="579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dirty="0" smtClean="0"/>
            <a:t>Future State</a:t>
          </a:r>
          <a:endParaRPr lang="en-AU" sz="1500" kern="1200" dirty="0"/>
        </a:p>
      </dsp:txBody>
      <dsp:txXfrm>
        <a:off x="1311780" y="124054"/>
        <a:ext cx="888782" cy="545640"/>
      </dsp:txXfrm>
    </dsp:sp>
    <dsp:sp modelId="{63EAFAD7-349E-44D4-9FCB-3BF4149BC5D9}">
      <dsp:nvSpPr>
        <dsp:cNvPr id="0" name=""/>
        <dsp:cNvSpPr/>
      </dsp:nvSpPr>
      <dsp:spPr>
        <a:xfrm>
          <a:off x="2309812" y="282455"/>
          <a:ext cx="195619" cy="228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AU" sz="900" kern="1200" dirty="0"/>
        </a:p>
      </dsp:txBody>
      <dsp:txXfrm>
        <a:off x="2309812" y="328223"/>
        <a:ext cx="136933" cy="137302"/>
      </dsp:txXfrm>
    </dsp:sp>
    <dsp:sp modelId="{5C940CD7-CDE9-4423-9259-1AFCF41397E1}">
      <dsp:nvSpPr>
        <dsp:cNvPr id="0" name=""/>
        <dsp:cNvSpPr/>
      </dsp:nvSpPr>
      <dsp:spPr>
        <a:xfrm>
          <a:off x="2586632" y="107078"/>
          <a:ext cx="922734" cy="579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dirty="0" smtClean="0"/>
            <a:t>Gaps</a:t>
          </a:r>
          <a:endParaRPr lang="en-AU" sz="1500" kern="1200" dirty="0"/>
        </a:p>
      </dsp:txBody>
      <dsp:txXfrm>
        <a:off x="2603608" y="124054"/>
        <a:ext cx="888782" cy="545640"/>
      </dsp:txXfrm>
    </dsp:sp>
    <dsp:sp modelId="{113D1C98-367C-4E1F-A056-499DB2136E5E}">
      <dsp:nvSpPr>
        <dsp:cNvPr id="0" name=""/>
        <dsp:cNvSpPr/>
      </dsp:nvSpPr>
      <dsp:spPr>
        <a:xfrm>
          <a:off x="3601640" y="282455"/>
          <a:ext cx="195619" cy="228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AU" sz="900" kern="1200" dirty="0"/>
        </a:p>
      </dsp:txBody>
      <dsp:txXfrm>
        <a:off x="3601640" y="328223"/>
        <a:ext cx="136933" cy="137302"/>
      </dsp:txXfrm>
    </dsp:sp>
    <dsp:sp modelId="{EB1C5EAF-48FC-4EE6-8E81-70B1DBD5BE6E}">
      <dsp:nvSpPr>
        <dsp:cNvPr id="0" name=""/>
        <dsp:cNvSpPr/>
      </dsp:nvSpPr>
      <dsp:spPr>
        <a:xfrm>
          <a:off x="3878460" y="107078"/>
          <a:ext cx="922734" cy="579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dirty="0" smtClean="0"/>
            <a:t>Possible Solutions</a:t>
          </a:r>
          <a:endParaRPr lang="en-AU" sz="1500" kern="1200" dirty="0"/>
        </a:p>
      </dsp:txBody>
      <dsp:txXfrm>
        <a:off x="3895436" y="124054"/>
        <a:ext cx="888782" cy="545640"/>
      </dsp:txXfrm>
    </dsp:sp>
    <dsp:sp modelId="{BD077CE2-8CE6-4B68-92E2-940A90564669}">
      <dsp:nvSpPr>
        <dsp:cNvPr id="0" name=""/>
        <dsp:cNvSpPr/>
      </dsp:nvSpPr>
      <dsp:spPr>
        <a:xfrm>
          <a:off x="4893468" y="282455"/>
          <a:ext cx="195619" cy="228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AU" sz="900" kern="1200" dirty="0"/>
        </a:p>
      </dsp:txBody>
      <dsp:txXfrm>
        <a:off x="4893468" y="328223"/>
        <a:ext cx="136933" cy="137302"/>
      </dsp:txXfrm>
    </dsp:sp>
    <dsp:sp modelId="{F00F3660-B04C-40F7-BEC4-9998B41253B8}">
      <dsp:nvSpPr>
        <dsp:cNvPr id="0" name=""/>
        <dsp:cNvSpPr/>
      </dsp:nvSpPr>
      <dsp:spPr>
        <a:xfrm>
          <a:off x="5170289" y="107078"/>
          <a:ext cx="922734" cy="579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dirty="0" smtClean="0"/>
            <a:t>Optimal Solution</a:t>
          </a:r>
          <a:endParaRPr lang="en-AU" sz="1500" kern="1200" dirty="0"/>
        </a:p>
      </dsp:txBody>
      <dsp:txXfrm>
        <a:off x="5187265" y="124054"/>
        <a:ext cx="888782" cy="5456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63BD54FE-7030-644F-B0D4-C0CD02E5C791}" type="datetimeFigureOut">
              <a:rPr lang="en-US" smtClean="0"/>
              <a:t>4/30/2018</a:t>
            </a:fld>
            <a:endParaRPr lang="en-US"/>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E9223189-F0A7-9542-B3AC-262ACB8F6231}" type="slidenum">
              <a:rPr lang="en-US" smtClean="0"/>
              <a:t>‹#›</a:t>
            </a:fld>
            <a:endParaRPr lang="en-US"/>
          </a:p>
        </p:txBody>
      </p:sp>
    </p:spTree>
    <p:extLst>
      <p:ext uri="{BB962C8B-B14F-4D97-AF65-F5344CB8AC3E}">
        <p14:creationId xmlns:p14="http://schemas.microsoft.com/office/powerpoint/2010/main" val="14476531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5DF10D61-D2D7-6147-BC28-A46623D6D387}" type="datetimeFigureOut">
              <a:rPr lang="en-US" smtClean="0"/>
              <a:t>4/30/2018</a:t>
            </a:fld>
            <a:endParaRPr lang="en-US"/>
          </a:p>
        </p:txBody>
      </p:sp>
      <p:sp>
        <p:nvSpPr>
          <p:cNvPr id="4" name="Slide Image Placeholder 3"/>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58DF0679-14E4-7C45-BE51-9AE68848CBA3}" type="slidenum">
              <a:rPr lang="en-US" smtClean="0"/>
              <a:t>‹#›</a:t>
            </a:fld>
            <a:endParaRPr lang="en-US"/>
          </a:p>
        </p:txBody>
      </p:sp>
    </p:spTree>
    <p:extLst>
      <p:ext uri="{BB962C8B-B14F-4D97-AF65-F5344CB8AC3E}">
        <p14:creationId xmlns:p14="http://schemas.microsoft.com/office/powerpoint/2010/main" val="23299839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1</a:t>
            </a:fld>
            <a:endParaRPr lang="en-US"/>
          </a:p>
        </p:txBody>
      </p:sp>
    </p:spTree>
    <p:extLst>
      <p:ext uri="{BB962C8B-B14F-4D97-AF65-F5344CB8AC3E}">
        <p14:creationId xmlns:p14="http://schemas.microsoft.com/office/powerpoint/2010/main" val="3418098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10</a:t>
            </a:fld>
            <a:endParaRPr lang="en-US"/>
          </a:p>
        </p:txBody>
      </p:sp>
    </p:spTree>
    <p:extLst>
      <p:ext uri="{BB962C8B-B14F-4D97-AF65-F5344CB8AC3E}">
        <p14:creationId xmlns:p14="http://schemas.microsoft.com/office/powerpoint/2010/main" val="363523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11</a:t>
            </a:fld>
            <a:endParaRPr lang="en-US"/>
          </a:p>
        </p:txBody>
      </p:sp>
    </p:spTree>
    <p:extLst>
      <p:ext uri="{BB962C8B-B14F-4D97-AF65-F5344CB8AC3E}">
        <p14:creationId xmlns:p14="http://schemas.microsoft.com/office/powerpoint/2010/main" val="2207169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12</a:t>
            </a:fld>
            <a:endParaRPr lang="en-US"/>
          </a:p>
        </p:txBody>
      </p:sp>
    </p:spTree>
    <p:extLst>
      <p:ext uri="{BB962C8B-B14F-4D97-AF65-F5344CB8AC3E}">
        <p14:creationId xmlns:p14="http://schemas.microsoft.com/office/powerpoint/2010/main" val="3812774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13</a:t>
            </a:fld>
            <a:endParaRPr lang="en-US"/>
          </a:p>
        </p:txBody>
      </p:sp>
    </p:spTree>
    <p:extLst>
      <p:ext uri="{BB962C8B-B14F-4D97-AF65-F5344CB8AC3E}">
        <p14:creationId xmlns:p14="http://schemas.microsoft.com/office/powerpoint/2010/main" val="3061832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14</a:t>
            </a:fld>
            <a:endParaRPr lang="en-US"/>
          </a:p>
        </p:txBody>
      </p:sp>
    </p:spTree>
    <p:extLst>
      <p:ext uri="{BB962C8B-B14F-4D97-AF65-F5344CB8AC3E}">
        <p14:creationId xmlns:p14="http://schemas.microsoft.com/office/powerpoint/2010/main" val="56054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15</a:t>
            </a:fld>
            <a:endParaRPr lang="en-US"/>
          </a:p>
        </p:txBody>
      </p:sp>
    </p:spTree>
    <p:extLst>
      <p:ext uri="{BB962C8B-B14F-4D97-AF65-F5344CB8AC3E}">
        <p14:creationId xmlns:p14="http://schemas.microsoft.com/office/powerpoint/2010/main" val="4085714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16</a:t>
            </a:fld>
            <a:endParaRPr lang="en-US"/>
          </a:p>
        </p:txBody>
      </p:sp>
    </p:spTree>
    <p:extLst>
      <p:ext uri="{BB962C8B-B14F-4D97-AF65-F5344CB8AC3E}">
        <p14:creationId xmlns:p14="http://schemas.microsoft.com/office/powerpoint/2010/main" val="1023673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17</a:t>
            </a:fld>
            <a:endParaRPr lang="en-US"/>
          </a:p>
        </p:txBody>
      </p:sp>
    </p:spTree>
    <p:extLst>
      <p:ext uri="{BB962C8B-B14F-4D97-AF65-F5344CB8AC3E}">
        <p14:creationId xmlns:p14="http://schemas.microsoft.com/office/powerpoint/2010/main" val="511338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18</a:t>
            </a:fld>
            <a:endParaRPr lang="en-US"/>
          </a:p>
        </p:txBody>
      </p:sp>
    </p:spTree>
    <p:extLst>
      <p:ext uri="{BB962C8B-B14F-4D97-AF65-F5344CB8AC3E}">
        <p14:creationId xmlns:p14="http://schemas.microsoft.com/office/powerpoint/2010/main" val="2485748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19</a:t>
            </a:fld>
            <a:endParaRPr lang="en-US"/>
          </a:p>
        </p:txBody>
      </p:sp>
    </p:spTree>
    <p:extLst>
      <p:ext uri="{BB962C8B-B14F-4D97-AF65-F5344CB8AC3E}">
        <p14:creationId xmlns:p14="http://schemas.microsoft.com/office/powerpoint/2010/main" val="359127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2</a:t>
            </a:fld>
            <a:endParaRPr lang="en-US"/>
          </a:p>
        </p:txBody>
      </p:sp>
    </p:spTree>
    <p:extLst>
      <p:ext uri="{BB962C8B-B14F-4D97-AF65-F5344CB8AC3E}">
        <p14:creationId xmlns:p14="http://schemas.microsoft.com/office/powerpoint/2010/main" val="1882560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20</a:t>
            </a:fld>
            <a:endParaRPr lang="en-US"/>
          </a:p>
        </p:txBody>
      </p:sp>
    </p:spTree>
    <p:extLst>
      <p:ext uri="{BB962C8B-B14F-4D97-AF65-F5344CB8AC3E}">
        <p14:creationId xmlns:p14="http://schemas.microsoft.com/office/powerpoint/2010/main" val="2429602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21</a:t>
            </a:fld>
            <a:endParaRPr lang="en-US"/>
          </a:p>
        </p:txBody>
      </p:sp>
    </p:spTree>
    <p:extLst>
      <p:ext uri="{BB962C8B-B14F-4D97-AF65-F5344CB8AC3E}">
        <p14:creationId xmlns:p14="http://schemas.microsoft.com/office/powerpoint/2010/main" val="366140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3</a:t>
            </a:fld>
            <a:endParaRPr lang="en-US"/>
          </a:p>
        </p:txBody>
      </p:sp>
    </p:spTree>
    <p:extLst>
      <p:ext uri="{BB962C8B-B14F-4D97-AF65-F5344CB8AC3E}">
        <p14:creationId xmlns:p14="http://schemas.microsoft.com/office/powerpoint/2010/main" val="4190356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4</a:t>
            </a:fld>
            <a:endParaRPr lang="en-US"/>
          </a:p>
        </p:txBody>
      </p:sp>
    </p:spTree>
    <p:extLst>
      <p:ext uri="{BB962C8B-B14F-4D97-AF65-F5344CB8AC3E}">
        <p14:creationId xmlns:p14="http://schemas.microsoft.com/office/powerpoint/2010/main" val="190625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5</a:t>
            </a:fld>
            <a:endParaRPr lang="en-US"/>
          </a:p>
        </p:txBody>
      </p:sp>
    </p:spTree>
    <p:extLst>
      <p:ext uri="{BB962C8B-B14F-4D97-AF65-F5344CB8AC3E}">
        <p14:creationId xmlns:p14="http://schemas.microsoft.com/office/powerpoint/2010/main" val="14127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6</a:t>
            </a:fld>
            <a:endParaRPr lang="en-US"/>
          </a:p>
        </p:txBody>
      </p:sp>
    </p:spTree>
    <p:extLst>
      <p:ext uri="{BB962C8B-B14F-4D97-AF65-F5344CB8AC3E}">
        <p14:creationId xmlns:p14="http://schemas.microsoft.com/office/powerpoint/2010/main" val="141339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7</a:t>
            </a:fld>
            <a:endParaRPr lang="en-US"/>
          </a:p>
        </p:txBody>
      </p:sp>
    </p:spTree>
    <p:extLst>
      <p:ext uri="{BB962C8B-B14F-4D97-AF65-F5344CB8AC3E}">
        <p14:creationId xmlns:p14="http://schemas.microsoft.com/office/powerpoint/2010/main" val="3961754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8</a:t>
            </a:fld>
            <a:endParaRPr lang="en-US"/>
          </a:p>
        </p:txBody>
      </p:sp>
    </p:spTree>
    <p:extLst>
      <p:ext uri="{BB962C8B-B14F-4D97-AF65-F5344CB8AC3E}">
        <p14:creationId xmlns:p14="http://schemas.microsoft.com/office/powerpoint/2010/main" val="32252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8DF0679-14E4-7C45-BE51-9AE68848CBA3}" type="slidenum">
              <a:rPr lang="en-US" smtClean="0"/>
              <a:t>9</a:t>
            </a:fld>
            <a:endParaRPr lang="en-US"/>
          </a:p>
        </p:txBody>
      </p:sp>
    </p:spTree>
    <p:extLst>
      <p:ext uri="{BB962C8B-B14F-4D97-AF65-F5344CB8AC3E}">
        <p14:creationId xmlns:p14="http://schemas.microsoft.com/office/powerpoint/2010/main" val="4142638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815342" y="722211"/>
            <a:ext cx="5889600" cy="1447200"/>
          </a:xfrm>
          <a:prstGeom prst="rect">
            <a:avLst/>
          </a:prstGeom>
        </p:spPr>
        <p:txBody>
          <a:bodyPr>
            <a:noAutofit/>
          </a:bodyPr>
          <a:lstStyle>
            <a:lvl1pPr>
              <a:lnSpc>
                <a:spcPct val="80000"/>
              </a:lnSpc>
              <a:defRPr sz="5500" b="1" baseline="0">
                <a:solidFill>
                  <a:schemeClr val="bg1"/>
                </a:solidFill>
                <a:latin typeface="Century Gothic" panose="020B0502020202020204" pitchFamily="34" charset="0"/>
              </a:defRPr>
            </a:lvl1pPr>
          </a:lstStyle>
          <a:p>
            <a:r>
              <a:rPr lang="en-US" dirty="0" smtClean="0"/>
              <a:t>Heading goes here</a:t>
            </a:r>
            <a:endParaRPr lang="en-AU" dirty="0"/>
          </a:p>
        </p:txBody>
      </p:sp>
      <p:sp>
        <p:nvSpPr>
          <p:cNvPr id="3" name="Subtitle 2"/>
          <p:cNvSpPr>
            <a:spLocks noGrp="1"/>
          </p:cNvSpPr>
          <p:nvPr>
            <p:ph type="subTitle" idx="1" hasCustomPrompt="1"/>
          </p:nvPr>
        </p:nvSpPr>
        <p:spPr>
          <a:xfrm>
            <a:off x="814822" y="2178373"/>
            <a:ext cx="7030800" cy="522000"/>
          </a:xfrm>
        </p:spPr>
        <p:txBody>
          <a:bodyPr>
            <a:normAutofit/>
          </a:bodyPr>
          <a:lstStyle>
            <a:lvl1pPr marL="0" indent="0" algn="l">
              <a:buNone/>
              <a:defRPr sz="28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 goes here</a:t>
            </a:r>
            <a:endParaRPr lang="en-AU" dirty="0"/>
          </a:p>
        </p:txBody>
      </p:sp>
      <p:sp>
        <p:nvSpPr>
          <p:cNvPr id="10" name="Text Placeholder 9"/>
          <p:cNvSpPr>
            <a:spLocks noGrp="1"/>
          </p:cNvSpPr>
          <p:nvPr>
            <p:ph type="body" sz="quarter" idx="10" hasCustomPrompt="1"/>
          </p:nvPr>
        </p:nvSpPr>
        <p:spPr>
          <a:xfrm>
            <a:off x="814822" y="2700373"/>
            <a:ext cx="1440000" cy="252000"/>
          </a:xfrm>
        </p:spPr>
        <p:txBody>
          <a:bodyPr>
            <a:normAutofit/>
          </a:bodyPr>
          <a:lstStyle>
            <a:lvl1pPr>
              <a:defRPr sz="1000">
                <a:solidFill>
                  <a:schemeClr val="bg1"/>
                </a:solidFill>
              </a:defRPr>
            </a:lvl1pPr>
          </a:lstStyle>
          <a:p>
            <a:pPr lvl="0"/>
            <a:r>
              <a:rPr lang="en-US" dirty="0" smtClean="0"/>
              <a:t>Date</a:t>
            </a:r>
          </a:p>
        </p:txBody>
      </p:sp>
    </p:spTree>
    <p:extLst>
      <p:ext uri="{BB962C8B-B14F-4D97-AF65-F5344CB8AC3E}">
        <p14:creationId xmlns:p14="http://schemas.microsoft.com/office/powerpoint/2010/main" val="2698230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nal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Subtitle 2"/>
          <p:cNvSpPr>
            <a:spLocks noGrp="1"/>
          </p:cNvSpPr>
          <p:nvPr>
            <p:ph type="subTitle" idx="1" hasCustomPrompt="1"/>
          </p:nvPr>
        </p:nvSpPr>
        <p:spPr>
          <a:xfrm>
            <a:off x="425303" y="416184"/>
            <a:ext cx="7315200" cy="554400"/>
          </a:xfrm>
        </p:spPr>
        <p:txBody>
          <a:bodyPr>
            <a:noAutofit/>
          </a:bodyPr>
          <a:lstStyle>
            <a:lvl1pPr marL="0" indent="0" algn="l">
              <a:buNone/>
              <a:defRPr sz="3000" b="1" baseline="0">
                <a:solidFill>
                  <a:srgbClr val="0046AD"/>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Page heading goes here</a:t>
            </a:r>
            <a:endParaRPr lang="en-AU" dirty="0"/>
          </a:p>
        </p:txBody>
      </p:sp>
      <p:sp>
        <p:nvSpPr>
          <p:cNvPr id="10" name="Content Placeholder 2"/>
          <p:cNvSpPr>
            <a:spLocks noGrp="1"/>
          </p:cNvSpPr>
          <p:nvPr>
            <p:ph idx="10"/>
          </p:nvPr>
        </p:nvSpPr>
        <p:spPr>
          <a:xfrm>
            <a:off x="432000" y="1136557"/>
            <a:ext cx="6973200" cy="2530800"/>
          </a:xfrm>
        </p:spPr>
        <p:txBody>
          <a:bodyPr/>
          <a:lstStyle>
            <a:lvl1pPr>
              <a:defRPr baseline="0"/>
            </a:lvl1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5"/>
          <p:cNvSpPr>
            <a:spLocks noGrp="1"/>
          </p:cNvSpPr>
          <p:nvPr>
            <p:ph type="sldNum" sz="quarter" idx="4"/>
          </p:nvPr>
        </p:nvSpPr>
        <p:spPr>
          <a:xfrm>
            <a:off x="6905625" y="4214813"/>
            <a:ext cx="2133600" cy="273844"/>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r>
              <a:rPr lang="en-US" dirty="0" smtClean="0"/>
              <a:t>Page </a:t>
            </a:r>
            <a:fld id="{2066355A-084C-D24E-9AD2-7E4FC41EA627}" type="slidenum">
              <a:rPr lang="en-US" smtClean="0"/>
              <a:pPr/>
              <a:t>‹#›</a:t>
            </a:fld>
            <a:endParaRPr lang="en-US" dirty="0"/>
          </a:p>
        </p:txBody>
      </p:sp>
    </p:spTree>
    <p:extLst>
      <p:ext uri="{BB962C8B-B14F-4D97-AF65-F5344CB8AC3E}">
        <p14:creationId xmlns:p14="http://schemas.microsoft.com/office/powerpoint/2010/main" val="2024095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nal Page (Text and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Picture Placeholder 5"/>
          <p:cNvSpPr>
            <a:spLocks noGrp="1"/>
          </p:cNvSpPr>
          <p:nvPr>
            <p:ph type="pic" sz="quarter" idx="10"/>
          </p:nvPr>
        </p:nvSpPr>
        <p:spPr>
          <a:xfrm>
            <a:off x="5642475" y="1132972"/>
            <a:ext cx="2700000" cy="3009600"/>
          </a:xfrm>
        </p:spPr>
        <p:txBody>
          <a:bodyPr/>
          <a:lstStyle/>
          <a:p>
            <a:r>
              <a:rPr lang="en-US" smtClean="0"/>
              <a:t>Click icon to add picture</a:t>
            </a:r>
            <a:endParaRPr lang="en-AU"/>
          </a:p>
        </p:txBody>
      </p:sp>
      <p:sp>
        <p:nvSpPr>
          <p:cNvPr id="11" name="Content Placeholder 2"/>
          <p:cNvSpPr>
            <a:spLocks noGrp="1"/>
          </p:cNvSpPr>
          <p:nvPr>
            <p:ph idx="11"/>
          </p:nvPr>
        </p:nvSpPr>
        <p:spPr>
          <a:xfrm>
            <a:off x="432000" y="1132972"/>
            <a:ext cx="4921200" cy="324000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ubtitle 2"/>
          <p:cNvSpPr>
            <a:spLocks noGrp="1"/>
          </p:cNvSpPr>
          <p:nvPr>
            <p:ph type="subTitle" idx="1" hasCustomPrompt="1"/>
          </p:nvPr>
        </p:nvSpPr>
        <p:spPr>
          <a:xfrm>
            <a:off x="425303" y="416184"/>
            <a:ext cx="7315200" cy="554400"/>
          </a:xfrm>
        </p:spPr>
        <p:txBody>
          <a:bodyPr>
            <a:noAutofit/>
          </a:bodyPr>
          <a:lstStyle>
            <a:lvl1pPr marL="0" indent="0" algn="l">
              <a:buNone/>
              <a:defRPr sz="3000" b="1" baseline="0">
                <a:solidFill>
                  <a:srgbClr val="0046AD"/>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Page heading goes here</a:t>
            </a:r>
            <a:endParaRPr lang="en-AU" dirty="0"/>
          </a:p>
        </p:txBody>
      </p:sp>
      <p:sp>
        <p:nvSpPr>
          <p:cNvPr id="9" name="Slide Number Placeholder 5"/>
          <p:cNvSpPr>
            <a:spLocks noGrp="1"/>
          </p:cNvSpPr>
          <p:nvPr>
            <p:ph type="sldNum" sz="quarter" idx="4"/>
          </p:nvPr>
        </p:nvSpPr>
        <p:spPr>
          <a:xfrm>
            <a:off x="6905625" y="4214813"/>
            <a:ext cx="2133600" cy="273844"/>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r>
              <a:rPr lang="en-US" dirty="0" smtClean="0"/>
              <a:t>Page </a:t>
            </a:r>
            <a:fld id="{2066355A-084C-D24E-9AD2-7E4FC41EA627}" type="slidenum">
              <a:rPr lang="en-US" smtClean="0"/>
              <a:pPr/>
              <a:t>‹#›</a:t>
            </a:fld>
            <a:endParaRPr lang="en-US" dirty="0"/>
          </a:p>
        </p:txBody>
      </p:sp>
    </p:spTree>
    <p:extLst>
      <p:ext uri="{BB962C8B-B14F-4D97-AF65-F5344CB8AC3E}">
        <p14:creationId xmlns:p14="http://schemas.microsoft.com/office/powerpoint/2010/main" val="17951766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Picture Placeholder 8"/>
          <p:cNvSpPr>
            <a:spLocks noGrp="1"/>
          </p:cNvSpPr>
          <p:nvPr>
            <p:ph type="pic" sz="quarter" idx="10"/>
          </p:nvPr>
        </p:nvSpPr>
        <p:spPr>
          <a:xfrm>
            <a:off x="0" y="0"/>
            <a:ext cx="9144000" cy="4526756"/>
          </a:xfrm>
          <a:solidFill>
            <a:schemeClr val="bg1">
              <a:lumMod val="85000"/>
            </a:schemeClr>
          </a:solidFill>
        </p:spPr>
        <p:txBody>
          <a:bodyPr/>
          <a:lstStyle/>
          <a:p>
            <a:r>
              <a:rPr lang="en-US" smtClean="0"/>
              <a:t>Click icon to add picture</a:t>
            </a:r>
            <a:endParaRPr lang="en-AU" dirty="0"/>
          </a:p>
        </p:txBody>
      </p:sp>
      <p:sp>
        <p:nvSpPr>
          <p:cNvPr id="5" name="Subtitle 2"/>
          <p:cNvSpPr>
            <a:spLocks noGrp="1"/>
          </p:cNvSpPr>
          <p:nvPr>
            <p:ph type="subTitle" idx="1" hasCustomPrompt="1"/>
          </p:nvPr>
        </p:nvSpPr>
        <p:spPr>
          <a:xfrm>
            <a:off x="431999" y="432000"/>
            <a:ext cx="4759126" cy="577650"/>
          </a:xfrm>
          <a:solidFill>
            <a:srgbClr val="262626">
              <a:alpha val="30000"/>
            </a:srgbClr>
          </a:solidFill>
        </p:spPr>
        <p:txBody>
          <a:bodyPr>
            <a:normAutofit/>
          </a:bodyPr>
          <a:lstStyle>
            <a:lvl1pPr>
              <a:defRPr sz="3000" b="1" baseline="0">
                <a:solidFill>
                  <a:schemeClr val="bg1"/>
                </a:solidFill>
              </a:defRPr>
            </a:lvl1pPr>
          </a:lstStyle>
          <a:p>
            <a:r>
              <a:rPr lang="en-AU" dirty="0" smtClean="0"/>
              <a:t>Page heading goes here</a:t>
            </a:r>
            <a:endParaRPr lang="en-AU" dirty="0"/>
          </a:p>
        </p:txBody>
      </p:sp>
    </p:spTree>
    <p:extLst>
      <p:ext uri="{BB962C8B-B14F-4D97-AF65-F5344CB8AC3E}">
        <p14:creationId xmlns:p14="http://schemas.microsoft.com/office/powerpoint/2010/main" val="32347959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5302" y="1152022"/>
            <a:ext cx="4672800" cy="320090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Body copy goes here</a:t>
            </a:r>
          </a:p>
          <a:p>
            <a:pPr lvl="2"/>
            <a:r>
              <a:rPr lang="en-AU" dirty="0" smtClean="0"/>
              <a:t>Body copy goes here</a:t>
            </a:r>
          </a:p>
          <a:p>
            <a:pPr lvl="3"/>
            <a:r>
              <a:rPr lang="en-AU" dirty="0" smtClean="0"/>
              <a:t>Body copy goes here</a:t>
            </a:r>
          </a:p>
          <a:p>
            <a:pPr marL="1430338" marR="0" lvl="4" indent="-228600" algn="l" defTabSz="457200" rtl="0" eaLnBrk="1" fontAlgn="auto" latinLnBrk="0" hangingPunct="1">
              <a:lnSpc>
                <a:spcPct val="130000"/>
              </a:lnSpc>
              <a:spcBef>
                <a:spcPts val="0"/>
              </a:spcBef>
              <a:spcAft>
                <a:spcPts val="0"/>
              </a:spcAft>
              <a:buClrTx/>
              <a:buSzTx/>
              <a:buFont typeface="Wingdings" panose="05000000000000000000" pitchFamily="2" charset="2"/>
              <a:buChar char="§"/>
              <a:tabLst/>
              <a:defRPr/>
            </a:pPr>
            <a:r>
              <a:rPr lang="en-AU" dirty="0" smtClean="0"/>
              <a:t>Body copy goes here</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605A0027-D905-FD46-92DD-79DC0046F384}" type="datetime2">
              <a:rPr lang="en-AU" smtClean="0"/>
              <a:pPr/>
              <a:t>Monday, 30 April 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r>
              <a:rPr lang="en-US" dirty="0" smtClean="0"/>
              <a:t>Page </a:t>
            </a:r>
            <a:fld id="{2066355A-084C-D24E-9AD2-7E4FC41EA627}" type="slidenum">
              <a:rPr lang="en-US" smtClean="0"/>
              <a:pPr/>
              <a:t>‹#›</a:t>
            </a:fld>
            <a:endParaRPr lang="en-US" dirty="0"/>
          </a:p>
        </p:txBody>
      </p:sp>
      <p:sp>
        <p:nvSpPr>
          <p:cNvPr id="9" name="Subtitle 2"/>
          <p:cNvSpPr txBox="1">
            <a:spLocks/>
          </p:cNvSpPr>
          <p:nvPr/>
        </p:nvSpPr>
        <p:spPr>
          <a:xfrm>
            <a:off x="412950" y="432000"/>
            <a:ext cx="8280000" cy="540000"/>
          </a:xfrm>
          <a:prstGeom prst="rect">
            <a:avLst/>
          </a:prstGeom>
        </p:spPr>
        <p:txBody>
          <a:bodyPr>
            <a:noAutofit/>
          </a:bodyPr>
          <a:lstStyle>
            <a:lvl1pPr marL="0" indent="0" algn="l" defTabSz="457200" rtl="0" eaLnBrk="1" latinLnBrk="0" hangingPunct="1">
              <a:lnSpc>
                <a:spcPct val="110000"/>
              </a:lnSpc>
              <a:spcBef>
                <a:spcPts val="0"/>
              </a:spcBef>
              <a:spcAft>
                <a:spcPts val="300"/>
              </a:spcAft>
              <a:buFont typeface="Arial"/>
              <a:buNone/>
              <a:defRPr sz="3000" b="1" kern="1200">
                <a:solidFill>
                  <a:srgbClr val="0C64BC"/>
                </a:solidFill>
                <a:latin typeface="Century Gothic" panose="020B0502020202020204" pitchFamily="34" charset="0"/>
                <a:ea typeface="+mn-ea"/>
                <a:cs typeface="+mn-cs"/>
              </a:defRPr>
            </a:lvl1pPr>
            <a:lvl2pPr marL="457200" indent="0" algn="ctr" defTabSz="457200" rtl="0" eaLnBrk="1" latinLnBrk="0" hangingPunct="1">
              <a:lnSpc>
                <a:spcPct val="130000"/>
              </a:lnSpc>
              <a:spcBef>
                <a:spcPts val="0"/>
              </a:spcBef>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2pPr>
            <a:lvl3pPr marL="914400" indent="0" algn="ctr" defTabSz="457200" rtl="0" eaLnBrk="1" latinLnBrk="0" hangingPunct="1">
              <a:lnSpc>
                <a:spcPct val="130000"/>
              </a:lnSpc>
              <a:spcBef>
                <a:spcPts val="0"/>
              </a:spcBef>
              <a:buFont typeface="Calibri" panose="020F0502020204030204" pitchFamily="34" charset="0"/>
              <a:buNone/>
              <a:defRPr sz="1600" kern="1200">
                <a:solidFill>
                  <a:schemeClr val="tx1">
                    <a:tint val="75000"/>
                  </a:schemeClr>
                </a:solidFill>
                <a:latin typeface="Century Gothic" panose="020B0502020202020204" pitchFamily="34" charset="0"/>
                <a:ea typeface="+mn-ea"/>
                <a:cs typeface="+mn-cs"/>
              </a:defRPr>
            </a:lvl3pPr>
            <a:lvl4pPr marL="1371600" indent="0" algn="ctr" defTabSz="457200" rtl="0" eaLnBrk="1" latinLnBrk="0" hangingPunct="1">
              <a:lnSpc>
                <a:spcPct val="130000"/>
              </a:lnSpc>
              <a:spcBef>
                <a:spcPts val="0"/>
              </a:spcBef>
              <a:buFont typeface="Courier New" panose="02070309020205020404" pitchFamily="49" charset="0"/>
              <a:buNone/>
              <a:defRPr sz="1600" kern="1200">
                <a:solidFill>
                  <a:schemeClr val="tx1">
                    <a:tint val="75000"/>
                  </a:schemeClr>
                </a:solidFill>
                <a:latin typeface="Century Gothic" panose="020B0502020202020204" pitchFamily="34" charset="0"/>
                <a:ea typeface="+mn-ea"/>
                <a:cs typeface="+mn-cs"/>
              </a:defRPr>
            </a:lvl4pPr>
            <a:lvl5pPr marL="1828800" indent="0" algn="ctr" defTabSz="457200" rtl="0" eaLnBrk="1" latinLnBrk="0" hangingPunct="1">
              <a:lnSpc>
                <a:spcPct val="130000"/>
              </a:lnSpc>
              <a:spcBef>
                <a:spcPts val="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rgbClr val="0046AD"/>
                </a:solidFill>
              </a:rPr>
              <a:t>Page heading goes here</a:t>
            </a:r>
            <a:endParaRPr lang="en-AU" dirty="0">
              <a:solidFill>
                <a:srgbClr val="0046AD"/>
              </a:solidFill>
            </a:endParaRPr>
          </a:p>
        </p:txBody>
      </p:sp>
    </p:spTree>
    <p:extLst>
      <p:ext uri="{BB962C8B-B14F-4D97-AF65-F5344CB8AC3E}">
        <p14:creationId xmlns:p14="http://schemas.microsoft.com/office/powerpoint/2010/main" val="4202283829"/>
      </p:ext>
    </p:extLst>
  </p:cSld>
  <p:clrMap bg1="lt1" tx1="dk1" bg2="lt2" tx2="dk2" accent1="accent1" accent2="accent2" accent3="accent3" accent4="accent4" accent5="accent5" accent6="accent6" hlink="hlink" folHlink="folHlink"/>
  <p:sldLayoutIdLst>
    <p:sldLayoutId id="2147493504" r:id="rId1"/>
    <p:sldLayoutId id="2147493502" r:id="rId2"/>
    <p:sldLayoutId id="2147493501" r:id="rId3"/>
    <p:sldLayoutId id="2147493499" r:id="rId4"/>
  </p:sldLayoutIdLst>
  <p:timing>
    <p:tnLst>
      <p:par>
        <p:cTn id="1" dur="indefinite" restart="never" nodeType="tmRoot"/>
      </p:par>
    </p:tnLst>
  </p:timing>
  <p:hf hdr="0" ftr="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lnSpc>
          <a:spcPct val="110000"/>
        </a:lnSpc>
        <a:spcBef>
          <a:spcPts val="0"/>
        </a:spcBef>
        <a:spcAft>
          <a:spcPts val="300"/>
        </a:spcAft>
        <a:buFont typeface="Arial"/>
        <a:buNone/>
        <a:defRPr sz="1600" kern="1200">
          <a:solidFill>
            <a:srgbClr val="606365"/>
          </a:solidFill>
          <a:latin typeface="Century Gothic" panose="020B0502020202020204" pitchFamily="34" charset="0"/>
          <a:ea typeface="+mn-ea"/>
          <a:cs typeface="+mn-cs"/>
        </a:defRPr>
      </a:lvl1pPr>
      <a:lvl2pPr marL="288000" indent="-252000" algn="l" defTabSz="457200" rtl="0" eaLnBrk="1" latinLnBrk="0" hangingPunct="1">
        <a:lnSpc>
          <a:spcPct val="130000"/>
        </a:lnSpc>
        <a:spcBef>
          <a:spcPts val="0"/>
        </a:spcBef>
        <a:buFont typeface="Arial" panose="020B0604020202020204" pitchFamily="34" charset="0"/>
        <a:buChar char="•"/>
        <a:defRPr sz="1600" kern="1200">
          <a:solidFill>
            <a:srgbClr val="606365"/>
          </a:solidFill>
          <a:latin typeface="Century Gothic" panose="020B0502020202020204" pitchFamily="34" charset="0"/>
          <a:ea typeface="+mn-ea"/>
          <a:cs typeface="+mn-cs"/>
        </a:defRPr>
      </a:lvl2pPr>
      <a:lvl3pPr marL="720000" indent="-252000" algn="l" defTabSz="457200" rtl="0" eaLnBrk="1" latinLnBrk="0" hangingPunct="1">
        <a:lnSpc>
          <a:spcPct val="130000"/>
        </a:lnSpc>
        <a:spcBef>
          <a:spcPts val="0"/>
        </a:spcBef>
        <a:buFont typeface="Calibri" panose="020F0502020204030204" pitchFamily="34" charset="0"/>
        <a:buChar char="‒"/>
        <a:defRPr sz="1600" kern="1200">
          <a:solidFill>
            <a:srgbClr val="606365"/>
          </a:solidFill>
          <a:latin typeface="Century Gothic" panose="020B0502020202020204" pitchFamily="34" charset="0"/>
          <a:ea typeface="+mn-ea"/>
          <a:cs typeface="+mn-cs"/>
        </a:defRPr>
      </a:lvl3pPr>
      <a:lvl4pPr marL="1080000" indent="-252000" algn="l" defTabSz="457200" rtl="0" eaLnBrk="1" latinLnBrk="0" hangingPunct="1">
        <a:lnSpc>
          <a:spcPct val="130000"/>
        </a:lnSpc>
        <a:spcBef>
          <a:spcPts val="0"/>
        </a:spcBef>
        <a:buFont typeface="Courier New" panose="02070309020205020404" pitchFamily="49" charset="0"/>
        <a:buChar char="o"/>
        <a:defRPr sz="1600" kern="1200">
          <a:solidFill>
            <a:srgbClr val="606365"/>
          </a:solidFill>
          <a:latin typeface="Century Gothic" panose="020B0502020202020204" pitchFamily="34" charset="0"/>
          <a:ea typeface="+mn-ea"/>
          <a:cs typeface="+mn-cs"/>
        </a:defRPr>
      </a:lvl4pPr>
      <a:lvl5pPr marL="1440000" marR="0" indent="-252000" algn="l" defTabSz="457200" rtl="0" eaLnBrk="1" fontAlgn="auto" latinLnBrk="0" hangingPunct="1">
        <a:lnSpc>
          <a:spcPct val="130000"/>
        </a:lnSpc>
        <a:spcBef>
          <a:spcPts val="0"/>
        </a:spcBef>
        <a:spcAft>
          <a:spcPts val="0"/>
        </a:spcAft>
        <a:buClrTx/>
        <a:buSzTx/>
        <a:buFont typeface="Wingdings" panose="05000000000000000000" pitchFamily="2" charset="2"/>
        <a:buNone/>
        <a:tabLst/>
        <a:defRPr sz="1600" kern="1200">
          <a:solidFill>
            <a:srgbClr val="606365"/>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4400" dirty="0" smtClean="0"/>
              <a:t>Long Term Plan for Kangaroo Island</a:t>
            </a:r>
            <a:endParaRPr lang="en-AU" sz="4400" dirty="0"/>
          </a:p>
        </p:txBody>
      </p:sp>
      <p:sp>
        <p:nvSpPr>
          <p:cNvPr id="3" name="Subtitle 2"/>
          <p:cNvSpPr>
            <a:spLocks noGrp="1"/>
          </p:cNvSpPr>
          <p:nvPr>
            <p:ph type="subTitle" idx="1"/>
          </p:nvPr>
        </p:nvSpPr>
        <p:spPr/>
        <p:txBody>
          <a:bodyPr>
            <a:normAutofit fontScale="92500" lnSpcReduction="10000"/>
          </a:bodyPr>
          <a:lstStyle/>
          <a:p>
            <a:r>
              <a:rPr lang="en-AU" dirty="0" smtClean="0"/>
              <a:t>Stakeholder Reference Group Meeting 5</a:t>
            </a:r>
            <a:endParaRPr lang="en-AU" dirty="0"/>
          </a:p>
        </p:txBody>
      </p:sp>
      <p:sp>
        <p:nvSpPr>
          <p:cNvPr id="4" name="Text Placeholder 3"/>
          <p:cNvSpPr>
            <a:spLocks noGrp="1"/>
          </p:cNvSpPr>
          <p:nvPr>
            <p:ph type="body" sz="quarter" idx="10"/>
          </p:nvPr>
        </p:nvSpPr>
        <p:spPr/>
        <p:txBody>
          <a:bodyPr>
            <a:normAutofit lnSpcReduction="10000"/>
          </a:bodyPr>
          <a:lstStyle/>
          <a:p>
            <a:r>
              <a:rPr lang="en-AU" dirty="0" smtClean="0"/>
              <a:t>15 March 2018</a:t>
            </a:r>
            <a:endParaRPr lang="en-AU" dirty="0"/>
          </a:p>
        </p:txBody>
      </p:sp>
    </p:spTree>
    <p:extLst>
      <p:ext uri="{BB962C8B-B14F-4D97-AF65-F5344CB8AC3E}">
        <p14:creationId xmlns:p14="http://schemas.microsoft.com/office/powerpoint/2010/main" val="3583288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5303" y="416184"/>
            <a:ext cx="3410097" cy="554400"/>
          </a:xfrm>
        </p:spPr>
        <p:txBody>
          <a:bodyPr/>
          <a:lstStyle/>
          <a:p>
            <a:r>
              <a:rPr lang="en-AU" dirty="0" smtClean="0"/>
              <a:t>Long list of ideas we’ve collected</a:t>
            </a:r>
            <a:endParaRPr lang="en-AU" dirty="0"/>
          </a:p>
        </p:txBody>
      </p:sp>
      <p:sp>
        <p:nvSpPr>
          <p:cNvPr id="4" name="Slide Number Placeholder 3"/>
          <p:cNvSpPr>
            <a:spLocks noGrp="1"/>
          </p:cNvSpPr>
          <p:nvPr>
            <p:ph type="sldNum" sz="quarter" idx="4"/>
          </p:nvPr>
        </p:nvSpPr>
        <p:spPr/>
        <p:txBody>
          <a:bodyPr/>
          <a:lstStyle/>
          <a:p>
            <a:r>
              <a:rPr lang="en-US" smtClean="0"/>
              <a:t>Page </a:t>
            </a:r>
            <a:fld id="{2066355A-084C-D24E-9AD2-7E4FC41EA627}" type="slidenum">
              <a:rPr lang="en-US" smtClean="0"/>
              <a:pPr/>
              <a:t>10</a:t>
            </a:fld>
            <a:endParaRPr lang="en-US" dirty="0"/>
          </a:p>
        </p:txBody>
      </p:sp>
      <p:sp>
        <p:nvSpPr>
          <p:cNvPr id="7" name="Content Placeholder 2"/>
          <p:cNvSpPr>
            <a:spLocks noGrp="1"/>
          </p:cNvSpPr>
          <p:nvPr>
            <p:ph idx="10"/>
          </p:nvPr>
        </p:nvSpPr>
        <p:spPr>
          <a:xfrm>
            <a:off x="425303" y="1686037"/>
            <a:ext cx="3308497" cy="2530800"/>
          </a:xfrm>
        </p:spPr>
        <p:txBody>
          <a:bodyPr/>
          <a:lstStyle/>
          <a:p>
            <a:r>
              <a:rPr lang="en-AU" dirty="0" smtClean="0"/>
              <a:t>Lets look at each category, and get your feedback on our initial assessment of the ideas in to these categories.</a:t>
            </a:r>
            <a:endParaRPr lang="en-A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525" y="459688"/>
            <a:ext cx="41402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38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5303" y="416184"/>
            <a:ext cx="8320764" cy="554400"/>
          </a:xfrm>
        </p:spPr>
        <p:txBody>
          <a:bodyPr/>
          <a:lstStyle/>
          <a:p>
            <a:r>
              <a:rPr lang="en-AU" sz="2400" dirty="0" smtClean="0"/>
              <a:t>Already underway</a:t>
            </a:r>
            <a:endParaRPr lang="en-AU" sz="2400" dirty="0"/>
          </a:p>
        </p:txBody>
      </p:sp>
      <p:sp>
        <p:nvSpPr>
          <p:cNvPr id="3" name="Content Placeholder 2"/>
          <p:cNvSpPr>
            <a:spLocks noGrp="1"/>
          </p:cNvSpPr>
          <p:nvPr>
            <p:ph idx="10"/>
          </p:nvPr>
        </p:nvSpPr>
        <p:spPr/>
        <p:txBody>
          <a:bodyPr/>
          <a:lstStyle/>
          <a:p>
            <a:r>
              <a:rPr lang="en-AU" dirty="0"/>
              <a:t>Feedback please: do these seem fair and reasonable?</a:t>
            </a:r>
          </a:p>
          <a:p>
            <a:endParaRPr lang="en-AU" dirty="0"/>
          </a:p>
        </p:txBody>
      </p:sp>
      <p:sp>
        <p:nvSpPr>
          <p:cNvPr id="4" name="Slide Number Placeholder 3"/>
          <p:cNvSpPr>
            <a:spLocks noGrp="1"/>
          </p:cNvSpPr>
          <p:nvPr>
            <p:ph type="sldNum" sz="quarter" idx="4"/>
          </p:nvPr>
        </p:nvSpPr>
        <p:spPr/>
        <p:txBody>
          <a:bodyPr/>
          <a:lstStyle/>
          <a:p>
            <a:r>
              <a:rPr lang="en-US" smtClean="0"/>
              <a:t>Page </a:t>
            </a:r>
            <a:fld id="{2066355A-084C-D24E-9AD2-7E4FC41EA627}" type="slidenum">
              <a:rPr lang="en-US" smtClean="0"/>
              <a:pPr/>
              <a:t>11</a:t>
            </a:fld>
            <a:endParaRPr lang="en-US" dirty="0"/>
          </a:p>
        </p:txBody>
      </p:sp>
    </p:spTree>
    <p:extLst>
      <p:ext uri="{BB962C8B-B14F-4D97-AF65-F5344CB8AC3E}">
        <p14:creationId xmlns:p14="http://schemas.microsoft.com/office/powerpoint/2010/main" val="2660175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Design and energy considerations</a:t>
            </a:r>
            <a:endParaRPr lang="en-AU" dirty="0"/>
          </a:p>
        </p:txBody>
      </p:sp>
      <p:sp>
        <p:nvSpPr>
          <p:cNvPr id="3" name="Content Placeholder 2"/>
          <p:cNvSpPr>
            <a:spLocks noGrp="1"/>
          </p:cNvSpPr>
          <p:nvPr>
            <p:ph idx="10"/>
          </p:nvPr>
        </p:nvSpPr>
        <p:spPr/>
        <p:txBody>
          <a:bodyPr/>
          <a:lstStyle/>
          <a:p>
            <a:r>
              <a:rPr lang="en-AU" dirty="0"/>
              <a:t>Feedback please: do these seem fair and reasonable?</a:t>
            </a:r>
          </a:p>
          <a:p>
            <a:endParaRPr lang="en-AU" dirty="0"/>
          </a:p>
        </p:txBody>
      </p:sp>
      <p:sp>
        <p:nvSpPr>
          <p:cNvPr id="4" name="Slide Number Placeholder 3"/>
          <p:cNvSpPr>
            <a:spLocks noGrp="1"/>
          </p:cNvSpPr>
          <p:nvPr>
            <p:ph type="sldNum" sz="quarter" idx="4"/>
          </p:nvPr>
        </p:nvSpPr>
        <p:spPr/>
        <p:txBody>
          <a:bodyPr/>
          <a:lstStyle/>
          <a:p>
            <a:r>
              <a:rPr lang="en-US" smtClean="0"/>
              <a:t>Page </a:t>
            </a:r>
            <a:fld id="{2066355A-084C-D24E-9AD2-7E4FC41EA627}" type="slidenum">
              <a:rPr lang="en-US" smtClean="0"/>
              <a:pPr/>
              <a:t>12</a:t>
            </a:fld>
            <a:endParaRPr lang="en-US" dirty="0"/>
          </a:p>
        </p:txBody>
      </p:sp>
    </p:spTree>
    <p:extLst>
      <p:ext uri="{BB962C8B-B14F-4D97-AF65-F5344CB8AC3E}">
        <p14:creationId xmlns:p14="http://schemas.microsoft.com/office/powerpoint/2010/main" val="157638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Not viable</a:t>
            </a:r>
            <a:endParaRPr lang="en-AU" dirty="0"/>
          </a:p>
        </p:txBody>
      </p:sp>
      <p:sp>
        <p:nvSpPr>
          <p:cNvPr id="3" name="Content Placeholder 2"/>
          <p:cNvSpPr>
            <a:spLocks noGrp="1"/>
          </p:cNvSpPr>
          <p:nvPr>
            <p:ph idx="10"/>
          </p:nvPr>
        </p:nvSpPr>
        <p:spPr/>
        <p:txBody>
          <a:bodyPr/>
          <a:lstStyle/>
          <a:p>
            <a:r>
              <a:rPr lang="en-AU" dirty="0"/>
              <a:t>Feedback please: do these seem fair and reasonable?</a:t>
            </a:r>
          </a:p>
          <a:p>
            <a:endParaRPr lang="en-AU" dirty="0"/>
          </a:p>
        </p:txBody>
      </p:sp>
      <p:sp>
        <p:nvSpPr>
          <p:cNvPr id="4" name="Slide Number Placeholder 3"/>
          <p:cNvSpPr>
            <a:spLocks noGrp="1"/>
          </p:cNvSpPr>
          <p:nvPr>
            <p:ph type="sldNum" sz="quarter" idx="4"/>
          </p:nvPr>
        </p:nvSpPr>
        <p:spPr/>
        <p:txBody>
          <a:bodyPr/>
          <a:lstStyle/>
          <a:p>
            <a:r>
              <a:rPr lang="en-US" smtClean="0"/>
              <a:t>Page </a:t>
            </a:r>
            <a:fld id="{2066355A-084C-D24E-9AD2-7E4FC41EA627}" type="slidenum">
              <a:rPr lang="en-US" smtClean="0"/>
              <a:pPr/>
              <a:t>13</a:t>
            </a:fld>
            <a:endParaRPr lang="en-US" dirty="0"/>
          </a:p>
        </p:txBody>
      </p:sp>
    </p:spTree>
    <p:extLst>
      <p:ext uri="{BB962C8B-B14F-4D97-AF65-F5344CB8AC3E}">
        <p14:creationId xmlns:p14="http://schemas.microsoft.com/office/powerpoint/2010/main" val="4039601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Explore but not through MCA</a:t>
            </a:r>
            <a:endParaRPr lang="en-AU" dirty="0"/>
          </a:p>
        </p:txBody>
      </p:sp>
      <p:sp>
        <p:nvSpPr>
          <p:cNvPr id="3" name="Content Placeholder 2"/>
          <p:cNvSpPr>
            <a:spLocks noGrp="1"/>
          </p:cNvSpPr>
          <p:nvPr>
            <p:ph idx="10"/>
          </p:nvPr>
        </p:nvSpPr>
        <p:spPr/>
        <p:txBody>
          <a:bodyPr/>
          <a:lstStyle/>
          <a:p>
            <a:r>
              <a:rPr lang="en-AU" dirty="0"/>
              <a:t>Feedback please: do these seem fair and reasonable?</a:t>
            </a:r>
          </a:p>
          <a:p>
            <a:endParaRPr lang="en-AU" dirty="0"/>
          </a:p>
        </p:txBody>
      </p:sp>
      <p:sp>
        <p:nvSpPr>
          <p:cNvPr id="4" name="Slide Number Placeholder 3"/>
          <p:cNvSpPr>
            <a:spLocks noGrp="1"/>
          </p:cNvSpPr>
          <p:nvPr>
            <p:ph type="sldNum" sz="quarter" idx="4"/>
          </p:nvPr>
        </p:nvSpPr>
        <p:spPr/>
        <p:txBody>
          <a:bodyPr/>
          <a:lstStyle/>
          <a:p>
            <a:r>
              <a:rPr lang="en-US" smtClean="0"/>
              <a:t>Page </a:t>
            </a:r>
            <a:fld id="{2066355A-084C-D24E-9AD2-7E4FC41EA627}" type="slidenum">
              <a:rPr lang="en-US" smtClean="0"/>
              <a:pPr/>
              <a:t>14</a:t>
            </a:fld>
            <a:endParaRPr lang="en-US" dirty="0"/>
          </a:p>
        </p:txBody>
      </p:sp>
    </p:spTree>
    <p:extLst>
      <p:ext uri="{BB962C8B-B14F-4D97-AF65-F5344CB8AC3E}">
        <p14:creationId xmlns:p14="http://schemas.microsoft.com/office/powerpoint/2010/main" val="1380716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5303" y="416184"/>
            <a:ext cx="8269964" cy="554400"/>
          </a:xfrm>
        </p:spPr>
        <p:txBody>
          <a:bodyPr/>
          <a:lstStyle/>
          <a:p>
            <a:r>
              <a:rPr lang="en-AU" sz="2400" dirty="0" smtClean="0"/>
              <a:t>Viable options identified for multi-criteria analysis</a:t>
            </a:r>
            <a:endParaRPr lang="en-AU" sz="2400" dirty="0"/>
          </a:p>
        </p:txBody>
      </p:sp>
      <p:sp>
        <p:nvSpPr>
          <p:cNvPr id="3" name="Content Placeholder 2"/>
          <p:cNvSpPr>
            <a:spLocks noGrp="1"/>
          </p:cNvSpPr>
          <p:nvPr>
            <p:ph idx="10"/>
          </p:nvPr>
        </p:nvSpPr>
        <p:spPr>
          <a:xfrm>
            <a:off x="432000" y="1136556"/>
            <a:ext cx="6366733" cy="3257643"/>
          </a:xfrm>
        </p:spPr>
        <p:txBody>
          <a:bodyPr>
            <a:normAutofit fontScale="92500" lnSpcReduction="10000"/>
          </a:bodyPr>
          <a:lstStyle/>
          <a:p>
            <a:pPr marL="342900" indent="-342900">
              <a:buFont typeface="Arial" panose="020B0604020202020204" pitchFamily="34" charset="0"/>
              <a:buChar char="•"/>
            </a:pPr>
            <a:r>
              <a:rPr lang="en-AU" dirty="0" smtClean="0">
                <a:solidFill>
                  <a:srgbClr val="747678"/>
                </a:solidFill>
              </a:rPr>
              <a:t>Expand Penneshaw and serve all from there</a:t>
            </a:r>
          </a:p>
          <a:p>
            <a:pPr marL="342900" indent="-342900">
              <a:buFont typeface="Arial" panose="020B0604020202020204" pitchFamily="34" charset="0"/>
              <a:buChar char="•"/>
            </a:pPr>
            <a:r>
              <a:rPr lang="en-AU" dirty="0" smtClean="0">
                <a:solidFill>
                  <a:srgbClr val="747678"/>
                </a:solidFill>
              </a:rPr>
              <a:t>New source – </a:t>
            </a:r>
            <a:r>
              <a:rPr lang="en-AU" dirty="0" err="1" smtClean="0">
                <a:solidFill>
                  <a:srgbClr val="747678"/>
                </a:solidFill>
              </a:rPr>
              <a:t>desal</a:t>
            </a:r>
            <a:r>
              <a:rPr lang="en-AU" dirty="0" smtClean="0">
                <a:solidFill>
                  <a:srgbClr val="747678"/>
                </a:solidFill>
              </a:rPr>
              <a:t> to supplement existing Middle River supply</a:t>
            </a:r>
          </a:p>
          <a:p>
            <a:pPr marL="342900" indent="-342900">
              <a:buFont typeface="Arial" panose="020B0604020202020204" pitchFamily="34" charset="0"/>
              <a:buChar char="•"/>
            </a:pPr>
            <a:r>
              <a:rPr lang="en-AU" dirty="0" smtClean="0">
                <a:solidFill>
                  <a:srgbClr val="747678"/>
                </a:solidFill>
              </a:rPr>
              <a:t>New storage – raw water Middle River</a:t>
            </a:r>
          </a:p>
          <a:p>
            <a:pPr marL="342900" indent="-342900">
              <a:buFont typeface="Arial" panose="020B0604020202020204" pitchFamily="34" charset="0"/>
              <a:buChar char="•"/>
            </a:pPr>
            <a:r>
              <a:rPr lang="en-AU" dirty="0" smtClean="0">
                <a:solidFill>
                  <a:srgbClr val="747678"/>
                </a:solidFill>
              </a:rPr>
              <a:t>New storage – raw water other than Middle River</a:t>
            </a:r>
          </a:p>
          <a:p>
            <a:pPr marL="342900" indent="-342900">
              <a:buFont typeface="Arial" panose="020B0604020202020204" pitchFamily="34" charset="0"/>
              <a:buChar char="•"/>
            </a:pPr>
            <a:r>
              <a:rPr lang="en-AU" dirty="0" smtClean="0">
                <a:solidFill>
                  <a:srgbClr val="747678"/>
                </a:solidFill>
              </a:rPr>
              <a:t>New storage – treated water</a:t>
            </a:r>
          </a:p>
          <a:p>
            <a:pPr marL="342900" indent="-342900">
              <a:buFont typeface="Arial" panose="020B0604020202020204" pitchFamily="34" charset="0"/>
              <a:buChar char="•"/>
            </a:pPr>
            <a:r>
              <a:rPr lang="en-AU" dirty="0" smtClean="0">
                <a:solidFill>
                  <a:srgbClr val="747678"/>
                </a:solidFill>
              </a:rPr>
              <a:t>New source – </a:t>
            </a:r>
            <a:r>
              <a:rPr lang="en-AU" dirty="0" err="1" smtClean="0">
                <a:solidFill>
                  <a:srgbClr val="747678"/>
                </a:solidFill>
              </a:rPr>
              <a:t>desal</a:t>
            </a:r>
            <a:r>
              <a:rPr lang="en-AU" dirty="0" smtClean="0">
                <a:solidFill>
                  <a:srgbClr val="747678"/>
                </a:solidFill>
              </a:rPr>
              <a:t> to meet all Middle River demand</a:t>
            </a:r>
            <a:endParaRPr lang="en-AU" dirty="0">
              <a:solidFill>
                <a:srgbClr val="747678"/>
              </a:solidFill>
            </a:endParaRPr>
          </a:p>
          <a:p>
            <a:endParaRPr lang="en-AU" dirty="0" smtClean="0"/>
          </a:p>
          <a:p>
            <a:endParaRPr lang="en-AU" dirty="0"/>
          </a:p>
          <a:p>
            <a:endParaRPr lang="en-AU" dirty="0" smtClean="0"/>
          </a:p>
          <a:p>
            <a:endParaRPr lang="en-AU" dirty="0" smtClean="0"/>
          </a:p>
          <a:p>
            <a:r>
              <a:rPr lang="en-AU" dirty="0"/>
              <a:t>Feedback please: do these seem fair and reasonable?</a:t>
            </a:r>
          </a:p>
          <a:p>
            <a:endParaRPr lang="en-AU" dirty="0"/>
          </a:p>
        </p:txBody>
      </p:sp>
      <p:sp>
        <p:nvSpPr>
          <p:cNvPr id="4" name="Slide Number Placeholder 3"/>
          <p:cNvSpPr>
            <a:spLocks noGrp="1"/>
          </p:cNvSpPr>
          <p:nvPr>
            <p:ph type="sldNum" sz="quarter" idx="4"/>
          </p:nvPr>
        </p:nvSpPr>
        <p:spPr/>
        <p:txBody>
          <a:bodyPr/>
          <a:lstStyle/>
          <a:p>
            <a:r>
              <a:rPr lang="en-US" smtClean="0"/>
              <a:t>Page </a:t>
            </a:r>
            <a:fld id="{2066355A-084C-D24E-9AD2-7E4FC41EA627}" type="slidenum">
              <a:rPr lang="en-US" smtClean="0"/>
              <a:pPr/>
              <a:t>15</a:t>
            </a:fld>
            <a:endParaRPr lang="en-US" dirty="0"/>
          </a:p>
        </p:txBody>
      </p:sp>
    </p:spTree>
    <p:extLst>
      <p:ext uri="{BB962C8B-B14F-4D97-AF65-F5344CB8AC3E}">
        <p14:creationId xmlns:p14="http://schemas.microsoft.com/office/powerpoint/2010/main" val="195147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Next Steps – </a:t>
            </a:r>
            <a:r>
              <a:rPr lang="en-AU" dirty="0"/>
              <a:t>r</a:t>
            </a:r>
            <a:r>
              <a:rPr lang="en-AU" dirty="0" smtClean="0"/>
              <a:t>ank options</a:t>
            </a:r>
            <a:endParaRPr lang="en-AU" dirty="0"/>
          </a:p>
          <a:p>
            <a:endParaRPr lang="en-AU" i="1" dirty="0"/>
          </a:p>
        </p:txBody>
      </p:sp>
      <p:sp>
        <p:nvSpPr>
          <p:cNvPr id="3" name="Content Placeholder 2"/>
          <p:cNvSpPr>
            <a:spLocks noGrp="1"/>
          </p:cNvSpPr>
          <p:nvPr>
            <p:ph idx="10"/>
          </p:nvPr>
        </p:nvSpPr>
        <p:spPr>
          <a:xfrm>
            <a:off x="432000" y="1136557"/>
            <a:ext cx="6973200" cy="3078256"/>
          </a:xfrm>
        </p:spPr>
        <p:txBody>
          <a:bodyPr>
            <a:normAutofit fontScale="62500" lnSpcReduction="20000"/>
          </a:bodyPr>
          <a:lstStyle/>
          <a:p>
            <a:r>
              <a:rPr lang="en-AU" b="1" dirty="0">
                <a:solidFill>
                  <a:schemeClr val="bg1">
                    <a:lumMod val="65000"/>
                  </a:schemeClr>
                </a:solidFill>
              </a:rPr>
              <a:t>Meeting </a:t>
            </a:r>
            <a:r>
              <a:rPr lang="en-AU" b="1" dirty="0" smtClean="0">
                <a:solidFill>
                  <a:schemeClr val="bg1">
                    <a:lumMod val="65000"/>
                  </a:schemeClr>
                </a:solidFill>
              </a:rPr>
              <a:t>1-3</a:t>
            </a:r>
            <a:endParaRPr lang="en-AU" b="1" dirty="0">
              <a:solidFill>
                <a:schemeClr val="bg1">
                  <a:lumMod val="65000"/>
                </a:schemeClr>
              </a:solidFill>
            </a:endParaRPr>
          </a:p>
          <a:p>
            <a:pPr marL="285750" indent="-285750">
              <a:buFont typeface="Arial" panose="020B0604020202020204" pitchFamily="34" charset="0"/>
              <a:buChar char="•"/>
            </a:pPr>
            <a:r>
              <a:rPr lang="en-AU" dirty="0">
                <a:solidFill>
                  <a:schemeClr val="bg1">
                    <a:lumMod val="65000"/>
                  </a:schemeClr>
                </a:solidFill>
              </a:rPr>
              <a:t>What matters to you and the communities </a:t>
            </a:r>
            <a:r>
              <a:rPr lang="en-AU" dirty="0" smtClean="0">
                <a:solidFill>
                  <a:schemeClr val="bg1">
                    <a:lumMod val="65000"/>
                  </a:schemeClr>
                </a:solidFill>
              </a:rPr>
              <a:t>you represent</a:t>
            </a:r>
            <a:endParaRPr lang="en-AU" dirty="0">
              <a:solidFill>
                <a:schemeClr val="bg1">
                  <a:lumMod val="65000"/>
                </a:schemeClr>
              </a:solidFill>
            </a:endParaRPr>
          </a:p>
          <a:p>
            <a:pPr marL="285750" indent="-285750">
              <a:buFont typeface="Arial" panose="020B0604020202020204" pitchFamily="34" charset="0"/>
              <a:buChar char="•"/>
            </a:pPr>
            <a:r>
              <a:rPr lang="en-AU" dirty="0" smtClean="0">
                <a:solidFill>
                  <a:schemeClr val="bg1">
                    <a:lumMod val="65000"/>
                  </a:schemeClr>
                </a:solidFill>
              </a:rPr>
              <a:t>Start confirming </a:t>
            </a:r>
            <a:r>
              <a:rPr lang="en-AU" dirty="0">
                <a:solidFill>
                  <a:schemeClr val="bg1">
                    <a:lumMod val="65000"/>
                  </a:schemeClr>
                </a:solidFill>
              </a:rPr>
              <a:t>objectives and planning assumptions e.g. growth, climate </a:t>
            </a:r>
            <a:r>
              <a:rPr lang="en-AU" dirty="0" smtClean="0">
                <a:solidFill>
                  <a:schemeClr val="bg1">
                    <a:lumMod val="65000"/>
                  </a:schemeClr>
                </a:solidFill>
              </a:rPr>
              <a:t>change</a:t>
            </a:r>
            <a:endParaRPr lang="en-AU" dirty="0">
              <a:solidFill>
                <a:schemeClr val="bg1">
                  <a:lumMod val="65000"/>
                </a:schemeClr>
              </a:solidFill>
            </a:endParaRPr>
          </a:p>
          <a:p>
            <a:pPr marL="285750" indent="-285750">
              <a:buFont typeface="Arial" panose="020B0604020202020204" pitchFamily="34" charset="0"/>
              <a:buChar char="•"/>
            </a:pPr>
            <a:r>
              <a:rPr lang="en-AU" dirty="0" smtClean="0">
                <a:solidFill>
                  <a:schemeClr val="bg1">
                    <a:lumMod val="65000"/>
                  </a:schemeClr>
                </a:solidFill>
              </a:rPr>
              <a:t>Complete confirmation of objectives and planning assumptions</a:t>
            </a:r>
          </a:p>
          <a:p>
            <a:pPr marL="285750" indent="-285750">
              <a:buFont typeface="Arial" panose="020B0604020202020204" pitchFamily="34" charset="0"/>
              <a:buChar char="•"/>
            </a:pPr>
            <a:endParaRPr lang="en-AU" dirty="0" smtClean="0"/>
          </a:p>
          <a:p>
            <a:r>
              <a:rPr lang="en-AU" b="1" dirty="0">
                <a:solidFill>
                  <a:schemeClr val="bg1">
                    <a:lumMod val="65000"/>
                  </a:schemeClr>
                </a:solidFill>
              </a:rPr>
              <a:t>Meeting </a:t>
            </a:r>
            <a:r>
              <a:rPr lang="en-AU" b="1" dirty="0" smtClean="0">
                <a:solidFill>
                  <a:schemeClr val="bg1">
                    <a:lumMod val="65000"/>
                  </a:schemeClr>
                </a:solidFill>
              </a:rPr>
              <a:t>4</a:t>
            </a:r>
            <a:endParaRPr lang="en-AU" b="1" dirty="0">
              <a:solidFill>
                <a:schemeClr val="bg1">
                  <a:lumMod val="65000"/>
                </a:schemeClr>
              </a:solidFill>
            </a:endParaRPr>
          </a:p>
          <a:p>
            <a:pPr marL="171450" indent="-171450">
              <a:buFont typeface="Arial" panose="020B0604020202020204" pitchFamily="34" charset="0"/>
              <a:buChar char="•"/>
            </a:pPr>
            <a:r>
              <a:rPr lang="en-AU" dirty="0" smtClean="0">
                <a:solidFill>
                  <a:schemeClr val="bg1">
                    <a:lumMod val="65000"/>
                  </a:schemeClr>
                </a:solidFill>
              </a:rPr>
              <a:t>Understanding the Multi Criteria Analysis approach</a:t>
            </a:r>
          </a:p>
          <a:p>
            <a:pPr marL="171450" indent="-171450">
              <a:buFont typeface="Arial" panose="020B0604020202020204" pitchFamily="34" charset="0"/>
              <a:buChar char="•"/>
            </a:pPr>
            <a:r>
              <a:rPr lang="en-AU" dirty="0" smtClean="0">
                <a:solidFill>
                  <a:schemeClr val="bg1">
                    <a:lumMod val="65000"/>
                  </a:schemeClr>
                </a:solidFill>
              </a:rPr>
              <a:t>Criteria and weightings for evaluating options</a:t>
            </a:r>
          </a:p>
          <a:p>
            <a:endParaRPr lang="en-AU" b="1" dirty="0" smtClean="0"/>
          </a:p>
          <a:p>
            <a:r>
              <a:rPr lang="en-AU" b="1" dirty="0" smtClean="0">
                <a:solidFill>
                  <a:schemeClr val="bg1">
                    <a:lumMod val="65000"/>
                  </a:schemeClr>
                </a:solidFill>
              </a:rPr>
              <a:t>Meeting 5 – 15</a:t>
            </a:r>
            <a:r>
              <a:rPr lang="en-AU" b="1" baseline="30000" dirty="0" smtClean="0">
                <a:solidFill>
                  <a:schemeClr val="bg1">
                    <a:lumMod val="65000"/>
                  </a:schemeClr>
                </a:solidFill>
              </a:rPr>
              <a:t>th</a:t>
            </a:r>
            <a:r>
              <a:rPr lang="en-AU" b="1" dirty="0" smtClean="0">
                <a:solidFill>
                  <a:schemeClr val="bg1">
                    <a:lumMod val="65000"/>
                  </a:schemeClr>
                </a:solidFill>
              </a:rPr>
              <a:t> March</a:t>
            </a:r>
          </a:p>
          <a:p>
            <a:pPr marL="171450" indent="-171450">
              <a:buFont typeface="Arial" panose="020B0604020202020204" pitchFamily="34" charset="0"/>
              <a:buChar char="•"/>
            </a:pPr>
            <a:r>
              <a:rPr lang="en-AU" dirty="0">
                <a:solidFill>
                  <a:schemeClr val="bg1">
                    <a:lumMod val="65000"/>
                  </a:schemeClr>
                </a:solidFill>
              </a:rPr>
              <a:t>Feedback</a:t>
            </a:r>
            <a:r>
              <a:rPr lang="en-AU" dirty="0" smtClean="0">
                <a:solidFill>
                  <a:schemeClr val="bg1">
                    <a:lumMod val="65000"/>
                  </a:schemeClr>
                </a:solidFill>
              </a:rPr>
              <a:t> on possible (shortlisted) options</a:t>
            </a:r>
            <a:endParaRPr lang="en-AU" dirty="0">
              <a:solidFill>
                <a:schemeClr val="bg1">
                  <a:lumMod val="65000"/>
                </a:schemeClr>
              </a:solidFill>
            </a:endParaRPr>
          </a:p>
          <a:p>
            <a:endParaRPr lang="en-AU" b="1" dirty="0" smtClean="0"/>
          </a:p>
          <a:p>
            <a:r>
              <a:rPr lang="en-AU" b="1" dirty="0" smtClean="0"/>
              <a:t>Meeting 6 – 19</a:t>
            </a:r>
            <a:r>
              <a:rPr lang="en-AU" b="1" baseline="30000" dirty="0" smtClean="0"/>
              <a:t>th</a:t>
            </a:r>
            <a:r>
              <a:rPr lang="en-AU" b="1" dirty="0" smtClean="0"/>
              <a:t> April</a:t>
            </a:r>
            <a:endParaRPr lang="en-AU" b="1" dirty="0"/>
          </a:p>
          <a:p>
            <a:pPr marL="171450" indent="-171450">
              <a:buFont typeface="Arial" panose="020B0604020202020204" pitchFamily="34" charset="0"/>
              <a:buChar char="•"/>
            </a:pPr>
            <a:r>
              <a:rPr lang="en-AU" dirty="0" smtClean="0"/>
              <a:t>Ranking </a:t>
            </a:r>
            <a:r>
              <a:rPr lang="en-AU" dirty="0"/>
              <a:t>of options </a:t>
            </a:r>
            <a:r>
              <a:rPr lang="en-AU" dirty="0" smtClean="0"/>
              <a:t>and </a:t>
            </a:r>
            <a:r>
              <a:rPr lang="en-AU" dirty="0"/>
              <a:t>sensitivity </a:t>
            </a:r>
            <a:r>
              <a:rPr lang="en-AU" dirty="0" smtClean="0"/>
              <a:t>analysis to arrive at optimal solution</a:t>
            </a:r>
          </a:p>
          <a:p>
            <a:pPr marL="171450" indent="-171450">
              <a:buFont typeface="Arial" panose="020B0604020202020204" pitchFamily="34" charset="0"/>
              <a:buChar char="•"/>
            </a:pPr>
            <a:r>
              <a:rPr lang="en-AU" dirty="0" smtClean="0"/>
              <a:t>Feedback on the draft Long Term Plan before wider community consultation in early May</a:t>
            </a:r>
            <a:endParaRPr lang="en-AU" dirty="0"/>
          </a:p>
          <a:p>
            <a:pPr marL="285750" indent="-285750">
              <a:buFont typeface="Arial" panose="020B0604020202020204" pitchFamily="34" charset="0"/>
              <a:buChar char="•"/>
            </a:pPr>
            <a:endParaRPr lang="en-AU" dirty="0" smtClean="0"/>
          </a:p>
          <a:p>
            <a:r>
              <a:rPr lang="en-AU" b="1" dirty="0" smtClean="0"/>
              <a:t>Ongoing - </a:t>
            </a:r>
            <a:r>
              <a:rPr lang="en-AU" dirty="0"/>
              <a:t>c</a:t>
            </a:r>
            <a:r>
              <a:rPr lang="en-AU" dirty="0" smtClean="0"/>
              <a:t>onduit </a:t>
            </a:r>
            <a:r>
              <a:rPr lang="en-AU" dirty="0"/>
              <a:t>for information to and from the communities you </a:t>
            </a:r>
            <a:r>
              <a:rPr lang="en-AU" dirty="0" smtClean="0"/>
              <a:t>represent</a:t>
            </a:r>
            <a:endParaRPr lang="en-AU" dirty="0"/>
          </a:p>
          <a:p>
            <a:pPr marL="285750" indent="-2857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4"/>
          </p:nvPr>
        </p:nvSpPr>
        <p:spPr/>
        <p:txBody>
          <a:bodyPr/>
          <a:lstStyle/>
          <a:p>
            <a:r>
              <a:rPr lang="en-US" smtClean="0"/>
              <a:t>Page </a:t>
            </a:r>
            <a:fld id="{2066355A-084C-D24E-9AD2-7E4FC41EA627}" type="slidenum">
              <a:rPr lang="en-US" smtClean="0"/>
              <a:pPr/>
              <a:t>16</a:t>
            </a:fld>
            <a:endParaRPr lang="en-US" dirty="0"/>
          </a:p>
        </p:txBody>
      </p:sp>
      <p:sp>
        <p:nvSpPr>
          <p:cNvPr id="5" name="Oval 4"/>
          <p:cNvSpPr/>
          <p:nvPr/>
        </p:nvSpPr>
        <p:spPr>
          <a:xfrm>
            <a:off x="8023860" y="416184"/>
            <a:ext cx="952500" cy="460116"/>
          </a:xfrm>
          <a:prstGeom prst="ellipse">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smtClean="0"/>
              <a:t>10 min</a:t>
            </a:r>
          </a:p>
          <a:p>
            <a:pPr algn="ctr"/>
            <a:r>
              <a:rPr lang="en-AU" sz="1200" dirty="0" smtClean="0"/>
              <a:t>Erin</a:t>
            </a:r>
            <a:endParaRPr lang="en-AU" sz="1200" dirty="0"/>
          </a:p>
        </p:txBody>
      </p:sp>
      <p:pic>
        <p:nvPicPr>
          <p:cNvPr id="1026" name="Picture 2" descr="C:\Users\fa000188\AppData\Local\Microsoft\Windows\Temporary Internet Files\Content.IE5\5797UNWK\lgi01a2014031402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230" y="1531620"/>
            <a:ext cx="281940" cy="2819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fa000188\AppData\Local\Microsoft\Windows\Temporary Internet Files\Content.IE5\5797UNWK\lgi01a2014031402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230" y="2250890"/>
            <a:ext cx="281940" cy="2819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fa000188\AppData\Local\Microsoft\Windows\Temporary Internet Files\Content.IE5\5797UNWK\lgi01a2014031402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527" y="2809690"/>
            <a:ext cx="281940" cy="2819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64456" y="2809690"/>
            <a:ext cx="1634065" cy="553998"/>
          </a:xfrm>
          <a:prstGeom prst="rect">
            <a:avLst/>
          </a:prstGeom>
          <a:noFill/>
        </p:spPr>
        <p:txBody>
          <a:bodyPr wrap="square" rtlCol="0">
            <a:spAutoFit/>
          </a:bodyPr>
          <a:lstStyle/>
          <a:p>
            <a:pPr algn="ctr"/>
            <a:r>
              <a:rPr lang="en-AU" sz="1000" dirty="0" smtClean="0">
                <a:solidFill>
                  <a:srgbClr val="00B050"/>
                </a:solidFill>
                <a:latin typeface="Century Gothic" panose="020B0502020202020204" pitchFamily="34" charset="0"/>
              </a:rPr>
              <a:t>SA Water work on high level design, costing, site location </a:t>
            </a:r>
            <a:r>
              <a:rPr lang="en-AU" sz="1000" dirty="0" err="1" smtClean="0">
                <a:solidFill>
                  <a:srgbClr val="00B050"/>
                </a:solidFill>
                <a:latin typeface="Century Gothic" panose="020B0502020202020204" pitchFamily="34" charset="0"/>
              </a:rPr>
              <a:t>etc</a:t>
            </a:r>
            <a:endParaRPr lang="en-AU" sz="1000" dirty="0">
              <a:solidFill>
                <a:srgbClr val="00B050"/>
              </a:solidFill>
              <a:latin typeface="Century Gothic" panose="020B0502020202020204" pitchFamily="34" charset="0"/>
            </a:endParaRPr>
          </a:p>
        </p:txBody>
      </p:sp>
      <p:cxnSp>
        <p:nvCxnSpPr>
          <p:cNvPr id="9" name="Straight Arrow Connector 8"/>
          <p:cNvCxnSpPr/>
          <p:nvPr/>
        </p:nvCxnSpPr>
        <p:spPr>
          <a:xfrm>
            <a:off x="3325284" y="3001462"/>
            <a:ext cx="309033" cy="0"/>
          </a:xfrm>
          <a:prstGeom prst="straightConnector1">
            <a:avLst/>
          </a:prstGeom>
          <a:ln>
            <a:solidFill>
              <a:srgbClr val="00B050"/>
            </a:solidFill>
            <a:tailEnd type="arrow"/>
          </a:ln>
        </p:spPr>
        <p:style>
          <a:lnRef idx="1">
            <a:schemeClr val="accent3"/>
          </a:lnRef>
          <a:fillRef idx="0">
            <a:schemeClr val="accent3"/>
          </a:fillRef>
          <a:effectRef idx="0">
            <a:schemeClr val="accent3"/>
          </a:effectRef>
          <a:fontRef idx="minor">
            <a:schemeClr val="tx1"/>
          </a:fontRef>
        </p:style>
      </p:cxnSp>
      <p:cxnSp>
        <p:nvCxnSpPr>
          <p:cNvPr id="12" name="Straight Arrow Connector 11"/>
          <p:cNvCxnSpPr>
            <a:stCxn id="6" idx="2"/>
          </p:cNvCxnSpPr>
          <p:nvPr/>
        </p:nvCxnSpPr>
        <p:spPr>
          <a:xfrm flipH="1">
            <a:off x="1921933" y="3363688"/>
            <a:ext cx="2459556" cy="0"/>
          </a:xfrm>
          <a:prstGeom prst="straightConnector1">
            <a:avLst/>
          </a:prstGeom>
          <a:ln>
            <a:solidFill>
              <a:srgbClr val="00B050"/>
            </a:solidFill>
            <a:tailEnd type="arrow"/>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7749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Other Business</a:t>
            </a:r>
            <a:endParaRPr lang="en-AU" dirty="0"/>
          </a:p>
        </p:txBody>
      </p:sp>
      <p:sp>
        <p:nvSpPr>
          <p:cNvPr id="3" name="Content Placeholder 2"/>
          <p:cNvSpPr>
            <a:spLocks noGrp="1"/>
          </p:cNvSpPr>
          <p:nvPr>
            <p:ph idx="10"/>
          </p:nvPr>
        </p:nvSpPr>
        <p:spPr/>
        <p:txBody>
          <a:bodyPr/>
          <a:lstStyle/>
          <a:p>
            <a:r>
              <a:rPr lang="en-AU" dirty="0" smtClean="0"/>
              <a:t>Any other business?</a:t>
            </a:r>
          </a:p>
          <a:p>
            <a:endParaRPr lang="en-AU" dirty="0"/>
          </a:p>
          <a:p>
            <a:r>
              <a:rPr lang="en-AU" dirty="0" smtClean="0"/>
              <a:t>What do you need to consult with your communities in advance of next meeting?</a:t>
            </a:r>
          </a:p>
          <a:p>
            <a:endParaRPr lang="en-AU" dirty="0"/>
          </a:p>
          <a:p>
            <a:r>
              <a:rPr lang="en-AU" dirty="0" smtClean="0"/>
              <a:t>Confirm dates and locations for next few meetings</a:t>
            </a:r>
          </a:p>
        </p:txBody>
      </p:sp>
      <p:sp>
        <p:nvSpPr>
          <p:cNvPr id="4" name="Slide Number Placeholder 3"/>
          <p:cNvSpPr>
            <a:spLocks noGrp="1"/>
          </p:cNvSpPr>
          <p:nvPr>
            <p:ph type="sldNum" sz="quarter" idx="4"/>
          </p:nvPr>
        </p:nvSpPr>
        <p:spPr/>
        <p:txBody>
          <a:bodyPr/>
          <a:lstStyle/>
          <a:p>
            <a:r>
              <a:rPr lang="en-US" smtClean="0"/>
              <a:t>Page </a:t>
            </a:r>
            <a:fld id="{2066355A-084C-D24E-9AD2-7E4FC41EA627}" type="slidenum">
              <a:rPr lang="en-US" smtClean="0"/>
              <a:pPr/>
              <a:t>17</a:t>
            </a:fld>
            <a:endParaRPr lang="en-US" dirty="0"/>
          </a:p>
        </p:txBody>
      </p:sp>
      <p:sp>
        <p:nvSpPr>
          <p:cNvPr id="5" name="Oval 4"/>
          <p:cNvSpPr/>
          <p:nvPr/>
        </p:nvSpPr>
        <p:spPr>
          <a:xfrm>
            <a:off x="8023860" y="416184"/>
            <a:ext cx="952500" cy="460116"/>
          </a:xfrm>
          <a:prstGeom prst="ellipse">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smtClean="0"/>
              <a:t>10 min</a:t>
            </a:r>
          </a:p>
          <a:p>
            <a:pPr algn="ctr"/>
            <a:r>
              <a:rPr lang="en-AU" sz="1200" dirty="0" smtClean="0"/>
              <a:t>Aaron</a:t>
            </a:r>
            <a:endParaRPr lang="en-AU" sz="1200" dirty="0"/>
          </a:p>
        </p:txBody>
      </p:sp>
    </p:spTree>
    <p:extLst>
      <p:ext uri="{BB962C8B-B14F-4D97-AF65-F5344CB8AC3E}">
        <p14:creationId xmlns:p14="http://schemas.microsoft.com/office/powerpoint/2010/main" val="4067260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099" b="16594"/>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p:txBody>
          <a:bodyPr>
            <a:normAutofit lnSpcReduction="10000"/>
          </a:bodyPr>
          <a:lstStyle/>
          <a:p>
            <a:r>
              <a:rPr lang="en-AU" dirty="0" smtClean="0"/>
              <a:t>Thank you.</a:t>
            </a:r>
            <a:endParaRPr lang="en-AU" dirty="0"/>
          </a:p>
        </p:txBody>
      </p:sp>
    </p:spTree>
    <p:extLst>
      <p:ext uri="{BB962C8B-B14F-4D97-AF65-F5344CB8AC3E}">
        <p14:creationId xmlns:p14="http://schemas.microsoft.com/office/powerpoint/2010/main" val="1962700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84103" y="2024851"/>
            <a:ext cx="7315200" cy="554400"/>
          </a:xfrm>
          <a:solidFill>
            <a:schemeClr val="bg1">
              <a:lumMod val="85000"/>
            </a:schemeClr>
          </a:solidFill>
        </p:spPr>
        <p:txBody>
          <a:bodyPr/>
          <a:lstStyle/>
          <a:p>
            <a:pPr algn="ctr"/>
            <a:r>
              <a:rPr lang="en-AU" dirty="0" smtClean="0"/>
              <a:t>Reference Slides if required</a:t>
            </a:r>
            <a:endParaRPr lang="en-AU" dirty="0"/>
          </a:p>
        </p:txBody>
      </p:sp>
      <p:sp>
        <p:nvSpPr>
          <p:cNvPr id="4" name="Slide Number Placeholder 3"/>
          <p:cNvSpPr>
            <a:spLocks noGrp="1"/>
          </p:cNvSpPr>
          <p:nvPr>
            <p:ph type="sldNum" sz="quarter" idx="4"/>
          </p:nvPr>
        </p:nvSpPr>
        <p:spPr/>
        <p:txBody>
          <a:bodyPr/>
          <a:lstStyle/>
          <a:p>
            <a:r>
              <a:rPr lang="en-US" smtClean="0"/>
              <a:t>Page </a:t>
            </a:r>
            <a:fld id="{2066355A-084C-D24E-9AD2-7E4FC41EA627}" type="slidenum">
              <a:rPr lang="en-US" smtClean="0"/>
              <a:pPr/>
              <a:t>19</a:t>
            </a:fld>
            <a:endParaRPr lang="en-US" dirty="0"/>
          </a:p>
        </p:txBody>
      </p:sp>
    </p:spTree>
    <p:extLst>
      <p:ext uri="{BB962C8B-B14F-4D97-AF65-F5344CB8AC3E}">
        <p14:creationId xmlns:p14="http://schemas.microsoft.com/office/powerpoint/2010/main" val="2681606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Agenda</a:t>
            </a:r>
            <a:endParaRPr lang="en-AU" dirty="0"/>
          </a:p>
        </p:txBody>
      </p:sp>
      <p:sp>
        <p:nvSpPr>
          <p:cNvPr id="3" name="Content Placeholder 2"/>
          <p:cNvSpPr>
            <a:spLocks noGrp="1"/>
          </p:cNvSpPr>
          <p:nvPr>
            <p:ph idx="10"/>
          </p:nvPr>
        </p:nvSpPr>
        <p:spPr>
          <a:xfrm>
            <a:off x="432000" y="1136557"/>
            <a:ext cx="6973200" cy="3078256"/>
          </a:xfrm>
        </p:spPr>
        <p:txBody>
          <a:bodyPr>
            <a:normAutofit fontScale="92500" lnSpcReduction="20000"/>
          </a:bodyPr>
          <a:lstStyle/>
          <a:p>
            <a:pPr>
              <a:spcAft>
                <a:spcPts val="1200"/>
              </a:spcAft>
            </a:pPr>
            <a:r>
              <a:rPr lang="en-AU" dirty="0" smtClean="0"/>
              <a:t>Acknowledgement of Country</a:t>
            </a:r>
          </a:p>
          <a:p>
            <a:pPr>
              <a:spcAft>
                <a:spcPts val="1200"/>
              </a:spcAft>
            </a:pPr>
            <a:r>
              <a:rPr lang="en-AU" dirty="0" smtClean="0"/>
              <a:t>Welcome and Apologies</a:t>
            </a:r>
          </a:p>
          <a:p>
            <a:pPr>
              <a:spcAft>
                <a:spcPts val="1200"/>
              </a:spcAft>
            </a:pPr>
            <a:r>
              <a:rPr lang="en-AU" dirty="0" smtClean="0"/>
              <a:t>Minutes of the previous meeting and </a:t>
            </a:r>
            <a:r>
              <a:rPr lang="en-AU" smtClean="0"/>
              <a:t>Action Items</a:t>
            </a:r>
          </a:p>
          <a:p>
            <a:pPr>
              <a:spcAft>
                <a:spcPts val="1200"/>
              </a:spcAft>
            </a:pPr>
            <a:r>
              <a:rPr lang="en-AU" smtClean="0"/>
              <a:t>Update on demand projections</a:t>
            </a:r>
            <a:endParaRPr lang="en-AU" dirty="0" smtClean="0"/>
          </a:p>
          <a:p>
            <a:pPr>
              <a:spcAft>
                <a:spcPts val="1200"/>
              </a:spcAft>
            </a:pPr>
            <a:r>
              <a:rPr lang="en-AU" dirty="0" smtClean="0"/>
              <a:t>Long list of ideas we’ve collected</a:t>
            </a:r>
          </a:p>
          <a:p>
            <a:pPr>
              <a:spcAft>
                <a:spcPts val="1200"/>
              </a:spcAft>
            </a:pPr>
            <a:r>
              <a:rPr lang="en-AU" dirty="0" smtClean="0"/>
              <a:t>Viable options identified</a:t>
            </a:r>
          </a:p>
          <a:p>
            <a:pPr>
              <a:spcAft>
                <a:spcPts val="1200"/>
              </a:spcAft>
            </a:pPr>
            <a:r>
              <a:rPr lang="en-AU" dirty="0" smtClean="0"/>
              <a:t>Next Steps</a:t>
            </a:r>
          </a:p>
          <a:p>
            <a:pPr>
              <a:spcAft>
                <a:spcPts val="1200"/>
              </a:spcAft>
            </a:pPr>
            <a:r>
              <a:rPr lang="en-AU" dirty="0" smtClean="0"/>
              <a:t>Other Business</a:t>
            </a:r>
          </a:p>
          <a:p>
            <a:endParaRPr lang="en-AU" dirty="0"/>
          </a:p>
          <a:p>
            <a:endParaRPr lang="en-AU" dirty="0"/>
          </a:p>
        </p:txBody>
      </p:sp>
      <p:sp>
        <p:nvSpPr>
          <p:cNvPr id="4" name="Slide Number Placeholder 3"/>
          <p:cNvSpPr>
            <a:spLocks noGrp="1"/>
          </p:cNvSpPr>
          <p:nvPr>
            <p:ph type="sldNum" sz="quarter" idx="4"/>
          </p:nvPr>
        </p:nvSpPr>
        <p:spPr/>
        <p:txBody>
          <a:bodyPr/>
          <a:lstStyle/>
          <a:p>
            <a:r>
              <a:rPr lang="en-US" smtClean="0"/>
              <a:t>Page </a:t>
            </a:r>
            <a:fld id="{2066355A-084C-D24E-9AD2-7E4FC41EA627}" type="slidenum">
              <a:rPr lang="en-US" smtClean="0"/>
              <a:pPr/>
              <a:t>2</a:t>
            </a:fld>
            <a:endParaRPr lang="en-US" dirty="0"/>
          </a:p>
        </p:txBody>
      </p:sp>
      <p:sp>
        <p:nvSpPr>
          <p:cNvPr id="5" name="Oval 4"/>
          <p:cNvSpPr/>
          <p:nvPr/>
        </p:nvSpPr>
        <p:spPr>
          <a:xfrm>
            <a:off x="8023860" y="416184"/>
            <a:ext cx="952500" cy="460116"/>
          </a:xfrm>
          <a:prstGeom prst="ellipse">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smtClean="0"/>
              <a:t>10 min</a:t>
            </a:r>
          </a:p>
          <a:p>
            <a:pPr algn="ctr"/>
            <a:r>
              <a:rPr lang="en-AU" sz="1200" dirty="0" smtClean="0"/>
              <a:t>Aaron</a:t>
            </a:r>
            <a:endParaRPr lang="en-AU" sz="1200" dirty="0"/>
          </a:p>
        </p:txBody>
      </p:sp>
    </p:spTree>
    <p:extLst>
      <p:ext uri="{BB962C8B-B14F-4D97-AF65-F5344CB8AC3E}">
        <p14:creationId xmlns:p14="http://schemas.microsoft.com/office/powerpoint/2010/main" val="3443820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Problem / objectives</a:t>
            </a:r>
            <a:endParaRPr lang="en-AU" dirty="0"/>
          </a:p>
        </p:txBody>
      </p:sp>
      <p:sp>
        <p:nvSpPr>
          <p:cNvPr id="4" name="Slide Number Placeholder 3"/>
          <p:cNvSpPr>
            <a:spLocks noGrp="1"/>
          </p:cNvSpPr>
          <p:nvPr>
            <p:ph type="sldNum" sz="quarter" idx="4"/>
          </p:nvPr>
        </p:nvSpPr>
        <p:spPr/>
        <p:txBody>
          <a:bodyPr/>
          <a:lstStyle/>
          <a:p>
            <a:r>
              <a:rPr lang="en-US" smtClean="0"/>
              <a:t>Page </a:t>
            </a:r>
            <a:fld id="{2066355A-084C-D24E-9AD2-7E4FC41EA627}" type="slidenum">
              <a:rPr lang="en-US" smtClean="0"/>
              <a:pPr/>
              <a:t>20</a:t>
            </a:fld>
            <a:endParaRPr lang="en-US" dirty="0"/>
          </a:p>
        </p:txBody>
      </p:sp>
      <p:sp>
        <p:nvSpPr>
          <p:cNvPr id="8" name="Content Placeholder 2"/>
          <p:cNvSpPr>
            <a:spLocks noGrp="1"/>
          </p:cNvSpPr>
          <p:nvPr>
            <p:ph idx="10"/>
          </p:nvPr>
        </p:nvSpPr>
        <p:spPr>
          <a:xfrm>
            <a:off x="432000" y="1136556"/>
            <a:ext cx="3819960" cy="3168743"/>
          </a:xfrm>
        </p:spPr>
        <p:txBody>
          <a:bodyPr>
            <a:normAutofit fontScale="92500"/>
          </a:bodyPr>
          <a:lstStyle/>
          <a:p>
            <a:pPr lvl="0">
              <a:lnSpc>
                <a:spcPct val="100000"/>
              </a:lnSpc>
            </a:pPr>
            <a:r>
              <a:rPr lang="en-AU" sz="1500" b="1" dirty="0" smtClean="0"/>
              <a:t>ORIGINAL:</a:t>
            </a:r>
          </a:p>
          <a:p>
            <a:pPr lvl="0">
              <a:lnSpc>
                <a:spcPct val="100000"/>
              </a:lnSpc>
            </a:pPr>
            <a:endParaRPr lang="en-AU" sz="1500" dirty="0" smtClean="0"/>
          </a:p>
          <a:p>
            <a:r>
              <a:rPr lang="en-AU" sz="1400" dirty="0" smtClean="0"/>
              <a:t>• </a:t>
            </a:r>
            <a:r>
              <a:rPr lang="en-AU" sz="1400" dirty="0"/>
              <a:t>The key risks and opportunities associated with the security and reliability of water supply from source to tap for Kangaroo Island  are identified </a:t>
            </a:r>
            <a:r>
              <a:rPr lang="en-AU" sz="1400" dirty="0" smtClean="0"/>
              <a:t>(quantified </a:t>
            </a:r>
            <a:r>
              <a:rPr lang="en-AU" sz="1400" dirty="0"/>
              <a:t>and or / </a:t>
            </a:r>
            <a:r>
              <a:rPr lang="en-AU" sz="1400" dirty="0" smtClean="0"/>
              <a:t>qualified) </a:t>
            </a:r>
            <a:r>
              <a:rPr lang="en-AU" sz="1400" dirty="0"/>
              <a:t>and managed, and</a:t>
            </a:r>
          </a:p>
          <a:p>
            <a:r>
              <a:rPr lang="en-AU" sz="1400" dirty="0"/>
              <a:t> </a:t>
            </a:r>
          </a:p>
          <a:p>
            <a:r>
              <a:rPr lang="en-AU" sz="1400" dirty="0"/>
              <a:t>• The preferred solution is safe, cost effective, secure </a:t>
            </a:r>
            <a:r>
              <a:rPr lang="en-AU" sz="1400" dirty="0" smtClean="0"/>
              <a:t>and </a:t>
            </a:r>
            <a:r>
              <a:rPr lang="en-AU" sz="1400" dirty="0"/>
              <a:t>technically and environmentally sound to </a:t>
            </a:r>
            <a:r>
              <a:rPr lang="en-AU" sz="1400" dirty="0" smtClean="0">
                <a:solidFill>
                  <a:srgbClr val="FF0000"/>
                </a:solidFill>
              </a:rPr>
              <a:t>support </a:t>
            </a:r>
            <a:r>
              <a:rPr lang="en-AU" sz="1400" dirty="0" smtClean="0"/>
              <a:t>the </a:t>
            </a:r>
            <a:r>
              <a:rPr lang="en-AU" sz="1400" dirty="0"/>
              <a:t>current and future viability of the communities and industries in KI</a:t>
            </a:r>
            <a:r>
              <a:rPr lang="en-AU" sz="1400" dirty="0" smtClean="0"/>
              <a:t>.</a:t>
            </a:r>
            <a:endParaRPr lang="en-AU" sz="1400" dirty="0"/>
          </a:p>
        </p:txBody>
      </p:sp>
      <p:sp>
        <p:nvSpPr>
          <p:cNvPr id="6" name="Content Placeholder 2"/>
          <p:cNvSpPr txBox="1">
            <a:spLocks/>
          </p:cNvSpPr>
          <p:nvPr/>
        </p:nvSpPr>
        <p:spPr>
          <a:xfrm>
            <a:off x="5219265" y="1136556"/>
            <a:ext cx="3819960" cy="3168743"/>
          </a:xfrm>
          <a:prstGeom prst="rect">
            <a:avLst/>
          </a:prstGeom>
        </p:spPr>
        <p:txBody>
          <a:bodyPr vert="horz" lIns="91440" tIns="45720" rIns="91440" bIns="45720" rtlCol="0">
            <a:normAutofit fontScale="92500"/>
          </a:bodyPr>
          <a:lstStyle>
            <a:lvl1pPr marL="0" indent="0" algn="l" defTabSz="457200" rtl="0" eaLnBrk="1" latinLnBrk="0" hangingPunct="1">
              <a:lnSpc>
                <a:spcPct val="110000"/>
              </a:lnSpc>
              <a:spcBef>
                <a:spcPts val="0"/>
              </a:spcBef>
              <a:spcAft>
                <a:spcPts val="300"/>
              </a:spcAft>
              <a:buFont typeface="Arial"/>
              <a:buNone/>
              <a:defRPr sz="1600" kern="1200" baseline="0">
                <a:solidFill>
                  <a:srgbClr val="606365"/>
                </a:solidFill>
                <a:latin typeface="Century Gothic" panose="020B0502020202020204" pitchFamily="34" charset="0"/>
                <a:ea typeface="+mn-ea"/>
                <a:cs typeface="+mn-cs"/>
              </a:defRPr>
            </a:lvl1pPr>
            <a:lvl2pPr marL="288000" indent="-252000" algn="l" defTabSz="457200" rtl="0" eaLnBrk="1" latinLnBrk="0" hangingPunct="1">
              <a:lnSpc>
                <a:spcPct val="130000"/>
              </a:lnSpc>
              <a:spcBef>
                <a:spcPts val="0"/>
              </a:spcBef>
              <a:buFont typeface="Arial" panose="020B0604020202020204" pitchFamily="34" charset="0"/>
              <a:buChar char="•"/>
              <a:defRPr sz="1600" kern="1200">
                <a:solidFill>
                  <a:srgbClr val="606365"/>
                </a:solidFill>
                <a:latin typeface="Century Gothic" panose="020B0502020202020204" pitchFamily="34" charset="0"/>
                <a:ea typeface="+mn-ea"/>
                <a:cs typeface="+mn-cs"/>
              </a:defRPr>
            </a:lvl2pPr>
            <a:lvl3pPr marL="720000" indent="-252000" algn="l" defTabSz="457200" rtl="0" eaLnBrk="1" latinLnBrk="0" hangingPunct="1">
              <a:lnSpc>
                <a:spcPct val="130000"/>
              </a:lnSpc>
              <a:spcBef>
                <a:spcPts val="0"/>
              </a:spcBef>
              <a:buFont typeface="Calibri" panose="020F0502020204030204" pitchFamily="34" charset="0"/>
              <a:buChar char="‒"/>
              <a:defRPr sz="1600" kern="1200">
                <a:solidFill>
                  <a:srgbClr val="606365"/>
                </a:solidFill>
                <a:latin typeface="Century Gothic" panose="020B0502020202020204" pitchFamily="34" charset="0"/>
                <a:ea typeface="+mn-ea"/>
                <a:cs typeface="+mn-cs"/>
              </a:defRPr>
            </a:lvl3pPr>
            <a:lvl4pPr marL="1080000" indent="-252000" algn="l" defTabSz="457200" rtl="0" eaLnBrk="1" latinLnBrk="0" hangingPunct="1">
              <a:lnSpc>
                <a:spcPct val="130000"/>
              </a:lnSpc>
              <a:spcBef>
                <a:spcPts val="0"/>
              </a:spcBef>
              <a:buFont typeface="Courier New" panose="02070309020205020404" pitchFamily="49" charset="0"/>
              <a:buChar char="o"/>
              <a:defRPr sz="1600" kern="1200">
                <a:solidFill>
                  <a:srgbClr val="606365"/>
                </a:solidFill>
                <a:latin typeface="Century Gothic" panose="020B0502020202020204" pitchFamily="34" charset="0"/>
                <a:ea typeface="+mn-ea"/>
                <a:cs typeface="+mn-cs"/>
              </a:defRPr>
            </a:lvl4pPr>
            <a:lvl5pPr marL="1828800" marR="0" indent="0" algn="l" defTabSz="457200" rtl="0" eaLnBrk="1" fontAlgn="auto" latinLnBrk="0" hangingPunct="1">
              <a:lnSpc>
                <a:spcPct val="130000"/>
              </a:lnSpc>
              <a:spcBef>
                <a:spcPts val="0"/>
              </a:spcBef>
              <a:spcAft>
                <a:spcPts val="0"/>
              </a:spcAft>
              <a:buClrTx/>
              <a:buSzTx/>
              <a:buFont typeface="Wingdings" panose="05000000000000000000" pitchFamily="2" charset="2"/>
              <a:buNone/>
              <a:tabLst/>
              <a:defRPr sz="1600" kern="1200">
                <a:solidFill>
                  <a:srgbClr val="606365"/>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AU" sz="1500" b="1" dirty="0" smtClean="0"/>
              <a:t>REVISED:</a:t>
            </a:r>
          </a:p>
          <a:p>
            <a:pPr>
              <a:lnSpc>
                <a:spcPct val="100000"/>
              </a:lnSpc>
            </a:pPr>
            <a:endParaRPr lang="en-AU" sz="1500" dirty="0" smtClean="0"/>
          </a:p>
          <a:p>
            <a:r>
              <a:rPr lang="en-AU" sz="1400" dirty="0" smtClean="0"/>
              <a:t>• The key risks and opportunities associated with the security and reliability of water supply from source to tap for Kangaroo Island  are identified (quantified and or / qualified) and managed, and</a:t>
            </a:r>
          </a:p>
          <a:p>
            <a:r>
              <a:rPr lang="en-AU" sz="1400" dirty="0" smtClean="0"/>
              <a:t> </a:t>
            </a:r>
          </a:p>
          <a:p>
            <a:r>
              <a:rPr lang="en-AU" sz="1400" dirty="0" smtClean="0"/>
              <a:t>• The preferred solution is safe, cost effective, secure and technically and environmentally sound to </a:t>
            </a:r>
            <a:r>
              <a:rPr lang="en-AU" sz="1400" dirty="0" smtClean="0">
                <a:solidFill>
                  <a:srgbClr val="FF0000"/>
                </a:solidFill>
              </a:rPr>
              <a:t>enable</a:t>
            </a:r>
            <a:r>
              <a:rPr lang="en-AU" sz="1400" dirty="0" smtClean="0"/>
              <a:t> the current and future viability of the communities and industries in KI.</a:t>
            </a:r>
          </a:p>
        </p:txBody>
      </p:sp>
    </p:spTree>
    <p:extLst>
      <p:ext uri="{BB962C8B-B14F-4D97-AF65-F5344CB8AC3E}">
        <p14:creationId xmlns:p14="http://schemas.microsoft.com/office/powerpoint/2010/main" val="2769718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0"/>
            <p:extLst>
              <p:ext uri="{D42A27DB-BD31-4B8C-83A1-F6EECF244321}">
                <p14:modId xmlns:p14="http://schemas.microsoft.com/office/powerpoint/2010/main" val="2629883869"/>
              </p:ext>
            </p:extLst>
          </p:nvPr>
        </p:nvGraphicFramePr>
        <p:xfrm>
          <a:off x="122196" y="524531"/>
          <a:ext cx="8917028" cy="4692474"/>
        </p:xfrm>
        <a:graphic>
          <a:graphicData uri="http://schemas.openxmlformats.org/drawingml/2006/table">
            <a:tbl>
              <a:tblPr>
                <a:tableStyleId>{5C22544A-7EE6-4342-B048-85BDC9FD1C3A}</a:tableStyleId>
              </a:tblPr>
              <a:tblGrid>
                <a:gridCol w="910737"/>
                <a:gridCol w="372534"/>
                <a:gridCol w="1041400"/>
                <a:gridCol w="330200"/>
                <a:gridCol w="1464733"/>
                <a:gridCol w="474133"/>
                <a:gridCol w="4323291"/>
              </a:tblGrid>
              <a:tr h="76859">
                <a:tc>
                  <a:txBody>
                    <a:bodyPr/>
                    <a:lstStyle/>
                    <a:p>
                      <a:pPr algn="ctr" fontAlgn="ctr"/>
                      <a:r>
                        <a:rPr lang="en-AU" sz="1100" b="1" u="none" strike="noStrike" kern="1200" dirty="0" smtClean="0">
                          <a:solidFill>
                            <a:schemeClr val="dk1"/>
                          </a:solidFill>
                          <a:effectLst/>
                          <a:latin typeface="+mn-lt"/>
                          <a:ea typeface="+mn-ea"/>
                          <a:cs typeface="+mn-cs"/>
                        </a:rPr>
                        <a:t>Category</a:t>
                      </a:r>
                      <a:endParaRPr lang="en-AU" sz="1100" b="1" u="none" strike="noStrike" kern="1200" dirty="0">
                        <a:solidFill>
                          <a:schemeClr val="dk1"/>
                        </a:solidFill>
                        <a:effectLst/>
                        <a:latin typeface="+mn-lt"/>
                        <a:ea typeface="+mn-ea"/>
                        <a:cs typeface="+mn-cs"/>
                      </a:endParaRPr>
                    </a:p>
                  </a:txBody>
                  <a:tcPr marL="0" marR="0" marT="0" marB="0" anchor="ctr"/>
                </a:tc>
                <a:tc>
                  <a:txBody>
                    <a:bodyPr/>
                    <a:lstStyle/>
                    <a:p>
                      <a:pPr algn="ctr" fontAlgn="ctr"/>
                      <a:r>
                        <a:rPr lang="en-AU" sz="1100" b="1" u="none" strike="noStrike" dirty="0">
                          <a:effectLst/>
                        </a:rPr>
                        <a:t>%</a:t>
                      </a:r>
                      <a:endParaRPr lang="en-AU" sz="1100" b="1" i="0" u="none" strike="noStrike" dirty="0">
                        <a:solidFill>
                          <a:srgbClr val="006100"/>
                        </a:solidFill>
                        <a:effectLst/>
                        <a:latin typeface="Century Gothic"/>
                      </a:endParaRPr>
                    </a:p>
                  </a:txBody>
                  <a:tcPr marL="0" marR="0" marT="0" marB="0" anchor="ctr"/>
                </a:tc>
                <a:tc>
                  <a:txBody>
                    <a:bodyPr/>
                    <a:lstStyle/>
                    <a:p>
                      <a:pPr algn="l" fontAlgn="ctr"/>
                      <a:r>
                        <a:rPr lang="en-AU" sz="1100" b="1" u="none" strike="noStrike" dirty="0">
                          <a:effectLst/>
                        </a:rPr>
                        <a:t>Main criteria</a:t>
                      </a:r>
                      <a:endParaRPr lang="en-AU" sz="1100" b="1" i="0" u="none" strike="noStrike" dirty="0">
                        <a:solidFill>
                          <a:srgbClr val="006100"/>
                        </a:solidFill>
                        <a:effectLst/>
                        <a:latin typeface="Century Gothic"/>
                      </a:endParaRPr>
                    </a:p>
                  </a:txBody>
                  <a:tcPr marL="0" marR="0" marT="0" marB="0" anchor="ctr"/>
                </a:tc>
                <a:tc>
                  <a:txBody>
                    <a:bodyPr/>
                    <a:lstStyle/>
                    <a:p>
                      <a:pPr algn="ctr" fontAlgn="ctr"/>
                      <a:r>
                        <a:rPr lang="en-AU" sz="1100" b="1" u="none" strike="noStrike" dirty="0">
                          <a:effectLst/>
                        </a:rPr>
                        <a:t>%</a:t>
                      </a:r>
                      <a:endParaRPr lang="en-AU" sz="1100" b="1" i="0" u="none" strike="noStrike" dirty="0">
                        <a:solidFill>
                          <a:srgbClr val="006100"/>
                        </a:solidFill>
                        <a:effectLst/>
                        <a:latin typeface="Century Gothic"/>
                      </a:endParaRPr>
                    </a:p>
                  </a:txBody>
                  <a:tcPr marL="0" marR="0" marT="0" marB="0" anchor="ctr"/>
                </a:tc>
                <a:tc>
                  <a:txBody>
                    <a:bodyPr/>
                    <a:lstStyle/>
                    <a:p>
                      <a:pPr algn="l" fontAlgn="ctr"/>
                      <a:r>
                        <a:rPr lang="en-AU" sz="1100" b="1" u="none" strike="noStrike" dirty="0">
                          <a:effectLst/>
                        </a:rPr>
                        <a:t>Sub criteria </a:t>
                      </a:r>
                      <a:endParaRPr lang="en-AU" sz="1100" b="1" i="0" u="none" strike="noStrike" dirty="0">
                        <a:solidFill>
                          <a:srgbClr val="006100"/>
                        </a:solidFill>
                        <a:effectLst/>
                        <a:latin typeface="Century Gothic"/>
                      </a:endParaRPr>
                    </a:p>
                  </a:txBody>
                  <a:tcPr marL="0" marR="0" marT="0" marB="0" anchor="ctr"/>
                </a:tc>
                <a:tc>
                  <a:txBody>
                    <a:bodyPr/>
                    <a:lstStyle/>
                    <a:p>
                      <a:pPr algn="ctr" fontAlgn="ctr"/>
                      <a:r>
                        <a:rPr lang="en-AU" sz="1100" b="1" u="none" strike="noStrike" dirty="0" smtClean="0">
                          <a:effectLst/>
                        </a:rPr>
                        <a:t>%</a:t>
                      </a:r>
                      <a:r>
                        <a:rPr lang="en-AU" sz="1100" b="1" u="none" strike="noStrike" dirty="0">
                          <a:effectLst/>
                        </a:rPr>
                        <a:t> </a:t>
                      </a:r>
                      <a:endParaRPr lang="en-AU" sz="1100" b="1" i="0" u="none" strike="noStrike" dirty="0">
                        <a:solidFill>
                          <a:srgbClr val="006100"/>
                        </a:solidFill>
                        <a:effectLst/>
                        <a:latin typeface="Century Gothic"/>
                      </a:endParaRPr>
                    </a:p>
                  </a:txBody>
                  <a:tcPr marL="0" marR="0" marT="0" marB="0" anchor="ctr"/>
                </a:tc>
                <a:tc>
                  <a:txBody>
                    <a:bodyPr/>
                    <a:lstStyle/>
                    <a:p>
                      <a:pPr algn="l" fontAlgn="ctr"/>
                      <a:r>
                        <a:rPr lang="en-AU" sz="1100" b="1" u="none" strike="noStrike" dirty="0">
                          <a:effectLst/>
                        </a:rPr>
                        <a:t>Strategic intent </a:t>
                      </a:r>
                      <a:endParaRPr lang="en-AU" sz="1100" b="1" i="0" u="none" strike="noStrike" dirty="0">
                        <a:solidFill>
                          <a:srgbClr val="006100"/>
                        </a:solidFill>
                        <a:effectLst/>
                        <a:latin typeface="Century Gothic"/>
                      </a:endParaRPr>
                    </a:p>
                  </a:txBody>
                  <a:tcPr marL="0" marR="0" marT="0" marB="0" anchor="ctr"/>
                </a:tc>
              </a:tr>
              <a:tr h="307435">
                <a:tc rowSpan="4">
                  <a:txBody>
                    <a:bodyPr/>
                    <a:lstStyle/>
                    <a:p>
                      <a:pPr algn="ctr" fontAlgn="ctr"/>
                      <a:r>
                        <a:rPr lang="en-AU" sz="1200" b="1" u="none" strike="noStrike" dirty="0">
                          <a:effectLst/>
                        </a:rPr>
                        <a:t>Environment</a:t>
                      </a:r>
                      <a:endParaRPr lang="en-AU" sz="1200" b="1" i="0" u="none" strike="noStrike" dirty="0">
                        <a:solidFill>
                          <a:srgbClr val="000000"/>
                        </a:solidFill>
                        <a:effectLst/>
                        <a:latin typeface="Century Gothic"/>
                      </a:endParaRPr>
                    </a:p>
                  </a:txBody>
                  <a:tcPr marL="0" marR="0" marT="0" marB="0" anchor="ctr">
                    <a:solidFill>
                      <a:schemeClr val="accent3">
                        <a:lumMod val="40000"/>
                        <a:lumOff val="60000"/>
                      </a:schemeClr>
                    </a:solidFill>
                  </a:tcPr>
                </a:tc>
                <a:tc rowSpan="4">
                  <a:txBody>
                    <a:bodyPr/>
                    <a:lstStyle/>
                    <a:p>
                      <a:pPr algn="ctr" fontAlgn="ctr"/>
                      <a:r>
                        <a:rPr lang="en-AU" sz="1000" u="none" strike="noStrike" dirty="0">
                          <a:effectLst/>
                        </a:rPr>
                        <a:t>25</a:t>
                      </a:r>
                      <a:endParaRPr lang="en-AU" sz="1000" b="1" i="0" u="none" strike="noStrike" dirty="0">
                        <a:solidFill>
                          <a:srgbClr val="000000"/>
                        </a:solidFill>
                        <a:effectLst/>
                        <a:latin typeface="Century Gothic"/>
                      </a:endParaRPr>
                    </a:p>
                  </a:txBody>
                  <a:tcPr marL="0" marR="0" marT="0" marB="0" anchor="ctr">
                    <a:solidFill>
                      <a:schemeClr val="accent3">
                        <a:lumMod val="40000"/>
                        <a:lumOff val="60000"/>
                      </a:schemeClr>
                    </a:solidFill>
                  </a:tcPr>
                </a:tc>
                <a:tc>
                  <a:txBody>
                    <a:bodyPr/>
                    <a:lstStyle/>
                    <a:p>
                      <a:pPr algn="l" fontAlgn="ctr"/>
                      <a:r>
                        <a:rPr lang="en-AU" sz="1000" u="none" strike="noStrike" dirty="0">
                          <a:effectLst/>
                        </a:rPr>
                        <a:t>GHG emissions </a:t>
                      </a:r>
                      <a:endParaRPr lang="en-AU" sz="1000" b="0" i="0" u="none" strike="noStrike" dirty="0">
                        <a:solidFill>
                          <a:srgbClr val="000000"/>
                        </a:solidFill>
                        <a:effectLst/>
                        <a:latin typeface="Century Gothic"/>
                      </a:endParaRPr>
                    </a:p>
                  </a:txBody>
                  <a:tcPr marL="29954" marR="0" marT="0" marB="0" anchor="ctr">
                    <a:solidFill>
                      <a:schemeClr val="accent3">
                        <a:lumMod val="40000"/>
                        <a:lumOff val="60000"/>
                      </a:schemeClr>
                    </a:solidFill>
                  </a:tcPr>
                </a:tc>
                <a:tc>
                  <a:txBody>
                    <a:bodyPr/>
                    <a:lstStyle/>
                    <a:p>
                      <a:pPr algn="ctr" fontAlgn="ctr"/>
                      <a:r>
                        <a:rPr lang="en-AU" sz="1000" u="none" strike="noStrike" dirty="0" smtClean="0">
                          <a:solidFill>
                            <a:srgbClr val="FF0000"/>
                          </a:solidFill>
                          <a:effectLst/>
                        </a:rPr>
                        <a:t>10</a:t>
                      </a:r>
                      <a:endParaRPr lang="en-AU" sz="1000" b="0" i="0" u="none" strike="noStrike" dirty="0">
                        <a:solidFill>
                          <a:srgbClr val="FF0000"/>
                        </a:solidFill>
                        <a:effectLst/>
                        <a:latin typeface="Century Gothic"/>
                      </a:endParaRPr>
                    </a:p>
                  </a:txBody>
                  <a:tcPr marL="0" marR="0" marT="0" marB="0" anchor="ctr">
                    <a:solidFill>
                      <a:schemeClr val="accent3">
                        <a:lumMod val="40000"/>
                        <a:lumOff val="60000"/>
                      </a:schemeClr>
                    </a:solidFill>
                  </a:tcPr>
                </a:tc>
                <a:tc>
                  <a:txBody>
                    <a:bodyPr/>
                    <a:lstStyle/>
                    <a:p>
                      <a:pPr algn="l" fontAlgn="ctr"/>
                      <a:r>
                        <a:rPr lang="en-AU" sz="1000" u="none" strike="noStrike" dirty="0">
                          <a:effectLst/>
                        </a:rPr>
                        <a:t>GHG footprint</a:t>
                      </a:r>
                      <a:endParaRPr lang="en-AU" sz="1000" b="0" i="0" u="none" strike="noStrike" dirty="0">
                        <a:solidFill>
                          <a:srgbClr val="000000"/>
                        </a:solidFill>
                        <a:effectLst/>
                        <a:latin typeface="Century Gothic"/>
                      </a:endParaRPr>
                    </a:p>
                  </a:txBody>
                  <a:tcPr marL="29954" marR="0" marT="0" marB="0" anchor="ctr">
                    <a:solidFill>
                      <a:schemeClr val="accent3">
                        <a:lumMod val="40000"/>
                        <a:lumOff val="60000"/>
                      </a:schemeClr>
                    </a:solidFill>
                  </a:tcPr>
                </a:tc>
                <a:tc>
                  <a:txBody>
                    <a:bodyPr/>
                    <a:lstStyle/>
                    <a:p>
                      <a:pPr algn="ctr" fontAlgn="ctr"/>
                      <a:r>
                        <a:rPr lang="en-AU" sz="1000" u="none" strike="noStrike" dirty="0" smtClean="0">
                          <a:solidFill>
                            <a:schemeClr val="tx1"/>
                          </a:solidFill>
                          <a:effectLst/>
                        </a:rPr>
                        <a:t>100</a:t>
                      </a:r>
                      <a:endParaRPr lang="en-AU" sz="1000" b="0" i="0" u="none" strike="noStrike" dirty="0">
                        <a:solidFill>
                          <a:schemeClr val="tx1"/>
                        </a:solidFill>
                        <a:effectLst/>
                        <a:latin typeface="Century Gothic"/>
                      </a:endParaRPr>
                    </a:p>
                  </a:txBody>
                  <a:tcPr marL="0" marR="0" marT="0" marB="0" anchor="ctr">
                    <a:solidFill>
                      <a:schemeClr val="accent3">
                        <a:lumMod val="40000"/>
                        <a:lumOff val="60000"/>
                      </a:schemeClr>
                    </a:solidFill>
                  </a:tcPr>
                </a:tc>
                <a:tc>
                  <a:txBody>
                    <a:bodyPr/>
                    <a:lstStyle/>
                    <a:p>
                      <a:pPr algn="l" fontAlgn="ctr"/>
                      <a:r>
                        <a:rPr lang="en-AU" sz="1000" u="none" strike="noStrike" dirty="0">
                          <a:effectLst/>
                        </a:rPr>
                        <a:t>Minimise Greenhouse </a:t>
                      </a:r>
                      <a:r>
                        <a:rPr lang="en-AU" sz="1000" u="none" strike="noStrike" dirty="0" smtClean="0">
                          <a:effectLst/>
                        </a:rPr>
                        <a:t>Gas (GHG) emissions from </a:t>
                      </a:r>
                      <a:r>
                        <a:rPr lang="en-AU" sz="1000" u="none" strike="noStrike" dirty="0">
                          <a:effectLst/>
                        </a:rPr>
                        <a:t>both construction and operation </a:t>
                      </a:r>
                      <a:endParaRPr lang="en-AU" sz="1000" b="0" i="0" u="none" strike="noStrike" dirty="0">
                        <a:solidFill>
                          <a:srgbClr val="000000"/>
                        </a:solidFill>
                        <a:effectLst/>
                        <a:latin typeface="Century Gothic"/>
                      </a:endParaRPr>
                    </a:p>
                  </a:txBody>
                  <a:tcPr marL="29954" marR="0" marT="0" marB="0" anchor="ctr">
                    <a:solidFill>
                      <a:schemeClr val="accent3">
                        <a:lumMod val="40000"/>
                        <a:lumOff val="60000"/>
                      </a:schemeClr>
                    </a:solidFill>
                  </a:tcPr>
                </a:tc>
              </a:tr>
              <a:tr h="307435">
                <a:tc vMerge="1">
                  <a:txBody>
                    <a:bodyPr/>
                    <a:lstStyle/>
                    <a:p>
                      <a:endParaRPr lang="en-AU"/>
                    </a:p>
                  </a:txBody>
                  <a:tcPr>
                    <a:solidFill>
                      <a:schemeClr val="accent5">
                        <a:lumMod val="20000"/>
                        <a:lumOff val="80000"/>
                      </a:schemeClr>
                    </a:solidFill>
                  </a:tcPr>
                </a:tc>
                <a:tc vMerge="1">
                  <a:txBody>
                    <a:bodyPr/>
                    <a:lstStyle/>
                    <a:p>
                      <a:endParaRPr lang="en-AU"/>
                    </a:p>
                  </a:txBody>
                  <a:tcPr>
                    <a:solidFill>
                      <a:schemeClr val="accent5">
                        <a:lumMod val="20000"/>
                        <a:lumOff val="80000"/>
                      </a:schemeClr>
                    </a:solidFill>
                  </a:tcPr>
                </a:tc>
                <a:tc rowSpan="2">
                  <a:txBody>
                    <a:bodyPr/>
                    <a:lstStyle/>
                    <a:p>
                      <a:pPr algn="l" fontAlgn="ctr"/>
                      <a:r>
                        <a:rPr lang="en-AU" sz="1000" u="none" strike="noStrike" dirty="0">
                          <a:solidFill>
                            <a:srgbClr val="FF0000"/>
                          </a:solidFill>
                          <a:effectLst/>
                        </a:rPr>
                        <a:t>Terrestrial </a:t>
                      </a:r>
                      <a:r>
                        <a:rPr lang="en-AU" sz="1000" u="none" strike="noStrike" dirty="0" smtClean="0">
                          <a:solidFill>
                            <a:srgbClr val="FF0000"/>
                          </a:solidFill>
                          <a:effectLst/>
                        </a:rPr>
                        <a:t>&amp; aquatic ecosystem </a:t>
                      </a:r>
                      <a:endParaRPr lang="en-AU" sz="1000" b="0" i="0" u="none" strike="noStrike" dirty="0">
                        <a:solidFill>
                          <a:srgbClr val="FF0000"/>
                        </a:solidFill>
                        <a:effectLst/>
                        <a:latin typeface="Century Gothic"/>
                      </a:endParaRPr>
                    </a:p>
                  </a:txBody>
                  <a:tcPr marL="29954" marR="0" marT="0" marB="0" anchor="ctr">
                    <a:solidFill>
                      <a:schemeClr val="accent3">
                        <a:lumMod val="40000"/>
                        <a:lumOff val="60000"/>
                      </a:schemeClr>
                    </a:solidFill>
                  </a:tcPr>
                </a:tc>
                <a:tc rowSpan="2">
                  <a:txBody>
                    <a:bodyPr/>
                    <a:lstStyle/>
                    <a:p>
                      <a:pPr algn="ctr" fontAlgn="ctr"/>
                      <a:r>
                        <a:rPr lang="en-AU" sz="1000" u="none" strike="noStrike" dirty="0" smtClean="0">
                          <a:solidFill>
                            <a:srgbClr val="FF0000"/>
                          </a:solidFill>
                          <a:effectLst/>
                        </a:rPr>
                        <a:t>75</a:t>
                      </a:r>
                      <a:endParaRPr lang="en-AU" sz="1000" b="0" i="0" u="none" strike="noStrike" dirty="0">
                        <a:solidFill>
                          <a:srgbClr val="FF0000"/>
                        </a:solidFill>
                        <a:effectLst/>
                        <a:latin typeface="Century Gothic"/>
                      </a:endParaRPr>
                    </a:p>
                  </a:txBody>
                  <a:tcPr marL="0" marR="0" marT="0" marB="0" anchor="ctr">
                    <a:solidFill>
                      <a:schemeClr val="accent3">
                        <a:lumMod val="40000"/>
                        <a:lumOff val="60000"/>
                      </a:schemeClr>
                    </a:solidFill>
                  </a:tcPr>
                </a:tc>
                <a:tc>
                  <a:txBody>
                    <a:bodyPr/>
                    <a:lstStyle/>
                    <a:p>
                      <a:pPr algn="l" fontAlgn="ctr"/>
                      <a:r>
                        <a:rPr lang="fr-FR" sz="1000" u="none" strike="noStrike" dirty="0" smtClean="0">
                          <a:effectLst/>
                        </a:rPr>
                        <a:t>Signifiant habitat,</a:t>
                      </a:r>
                      <a:r>
                        <a:rPr lang="fr-FR" sz="1000" u="none" strike="noStrike" baseline="0" dirty="0" smtClean="0">
                          <a:effectLst/>
                        </a:rPr>
                        <a:t> </a:t>
                      </a:r>
                      <a:r>
                        <a:rPr lang="fr-FR" sz="1000" u="none" strike="noStrike" baseline="0" dirty="0" err="1" smtClean="0">
                          <a:effectLst/>
                        </a:rPr>
                        <a:t>v</a:t>
                      </a:r>
                      <a:r>
                        <a:rPr lang="fr-FR" sz="1000" u="none" strike="noStrike" dirty="0" err="1" smtClean="0">
                          <a:effectLst/>
                        </a:rPr>
                        <a:t>egetation</a:t>
                      </a:r>
                      <a:r>
                        <a:rPr lang="fr-FR" sz="1000" u="none" strike="noStrike" dirty="0" smtClean="0">
                          <a:effectLst/>
                        </a:rPr>
                        <a:t> </a:t>
                      </a:r>
                      <a:r>
                        <a:rPr lang="fr-FR" sz="1000" u="none" strike="noStrike" dirty="0">
                          <a:effectLst/>
                        </a:rPr>
                        <a:t>and </a:t>
                      </a:r>
                      <a:r>
                        <a:rPr lang="fr-FR" sz="1000" u="none" strike="noStrike" dirty="0" err="1">
                          <a:effectLst/>
                        </a:rPr>
                        <a:t>fauna</a:t>
                      </a:r>
                      <a:endParaRPr lang="fr-FR" sz="1000" b="0" i="0" u="none" strike="noStrike" dirty="0">
                        <a:solidFill>
                          <a:srgbClr val="000000"/>
                        </a:solidFill>
                        <a:effectLst/>
                        <a:latin typeface="Century Gothic"/>
                      </a:endParaRPr>
                    </a:p>
                  </a:txBody>
                  <a:tcPr marL="29954" marR="0" marT="0" marB="0" anchor="ctr">
                    <a:solidFill>
                      <a:schemeClr val="accent3">
                        <a:lumMod val="40000"/>
                        <a:lumOff val="60000"/>
                      </a:schemeClr>
                    </a:solidFill>
                  </a:tcPr>
                </a:tc>
                <a:tc>
                  <a:txBody>
                    <a:bodyPr/>
                    <a:lstStyle/>
                    <a:p>
                      <a:pPr algn="ctr" fontAlgn="ctr"/>
                      <a:r>
                        <a:rPr lang="en-AU" sz="1000" u="none" strike="noStrike" dirty="0" smtClean="0">
                          <a:solidFill>
                            <a:srgbClr val="FF0000"/>
                          </a:solidFill>
                          <a:effectLst/>
                        </a:rPr>
                        <a:t>50</a:t>
                      </a:r>
                      <a:endParaRPr lang="en-AU" sz="1000" b="0" i="0" u="none" strike="noStrike" dirty="0">
                        <a:solidFill>
                          <a:srgbClr val="FF0000"/>
                        </a:solidFill>
                        <a:effectLst/>
                        <a:latin typeface="Century Gothic"/>
                      </a:endParaRPr>
                    </a:p>
                  </a:txBody>
                  <a:tcPr marL="0" marR="0" marT="0" marB="0" anchor="ctr">
                    <a:solidFill>
                      <a:schemeClr val="accent3">
                        <a:lumMod val="40000"/>
                        <a:lumOff val="60000"/>
                      </a:schemeClr>
                    </a:solidFill>
                  </a:tcPr>
                </a:tc>
                <a:tc>
                  <a:txBody>
                    <a:bodyPr/>
                    <a:lstStyle/>
                    <a:p>
                      <a:pPr algn="l" fontAlgn="ctr"/>
                      <a:r>
                        <a:rPr lang="en-AU" sz="1000" u="none" strike="noStrike" dirty="0">
                          <a:effectLst/>
                        </a:rPr>
                        <a:t>Minimise impacts on significant vegetation </a:t>
                      </a:r>
                      <a:r>
                        <a:rPr lang="en-AU" sz="1000" u="none" strike="noStrike" dirty="0" smtClean="0">
                          <a:effectLst/>
                        </a:rPr>
                        <a:t>and</a:t>
                      </a:r>
                      <a:r>
                        <a:rPr lang="en-AU" sz="1000" u="none" strike="noStrike" baseline="0" dirty="0" smtClean="0">
                          <a:effectLst/>
                        </a:rPr>
                        <a:t> </a:t>
                      </a:r>
                      <a:r>
                        <a:rPr lang="en-AU" sz="1000" u="none" strike="noStrike" dirty="0" smtClean="0">
                          <a:effectLst/>
                        </a:rPr>
                        <a:t>fauna </a:t>
                      </a:r>
                      <a:endParaRPr lang="en-AU" sz="1000" b="0" i="0" u="none" strike="noStrike" dirty="0">
                        <a:solidFill>
                          <a:srgbClr val="000000"/>
                        </a:solidFill>
                        <a:effectLst/>
                        <a:latin typeface="Century Gothic"/>
                      </a:endParaRPr>
                    </a:p>
                  </a:txBody>
                  <a:tcPr marL="29954" marR="0" marT="0" marB="0" anchor="ctr">
                    <a:solidFill>
                      <a:schemeClr val="accent3">
                        <a:lumMod val="40000"/>
                        <a:lumOff val="60000"/>
                      </a:schemeClr>
                    </a:solidFill>
                  </a:tcPr>
                </a:tc>
              </a:tr>
              <a:tr h="307435">
                <a:tc vMerge="1">
                  <a:txBody>
                    <a:bodyPr/>
                    <a:lstStyle/>
                    <a:p>
                      <a:endParaRPr lang="en-AU"/>
                    </a:p>
                  </a:txBody>
                  <a:tcPr>
                    <a:solidFill>
                      <a:schemeClr val="accent5">
                        <a:lumMod val="20000"/>
                        <a:lumOff val="80000"/>
                      </a:schemeClr>
                    </a:solidFill>
                  </a:tcPr>
                </a:tc>
                <a:tc vMerge="1">
                  <a:txBody>
                    <a:bodyPr/>
                    <a:lstStyle/>
                    <a:p>
                      <a:endParaRPr lang="en-AU"/>
                    </a:p>
                  </a:txBody>
                  <a:tcPr>
                    <a:solidFill>
                      <a:schemeClr val="accent5">
                        <a:lumMod val="20000"/>
                        <a:lumOff val="80000"/>
                      </a:schemeClr>
                    </a:solidFill>
                  </a:tcPr>
                </a:tc>
                <a:tc vMerge="1">
                  <a:txBody>
                    <a:bodyPr/>
                    <a:lstStyle/>
                    <a:p>
                      <a:endParaRPr lang="en-AU" dirty="0"/>
                    </a:p>
                  </a:txBody>
                  <a:tcPr marL="29954" marR="0" marT="0" marB="0" anchor="ctr">
                    <a:solidFill>
                      <a:schemeClr val="accent3">
                        <a:lumMod val="40000"/>
                        <a:lumOff val="60000"/>
                      </a:schemeClr>
                    </a:solidFill>
                  </a:tcPr>
                </a:tc>
                <a:tc vMerge="1">
                  <a:txBody>
                    <a:bodyPr/>
                    <a:lstStyle/>
                    <a:p>
                      <a:endParaRPr lang="en-AU" dirty="0"/>
                    </a:p>
                  </a:txBody>
                  <a:tcPr marL="0" marR="0" marT="0" marB="0" anchor="ctr">
                    <a:solidFill>
                      <a:schemeClr val="accent3">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000" u="none" strike="noStrike" kern="1200" dirty="0" smtClean="0">
                          <a:solidFill>
                            <a:schemeClr val="dk1"/>
                          </a:solidFill>
                          <a:effectLst/>
                          <a:latin typeface="+mn-lt"/>
                          <a:ea typeface="+mn-ea"/>
                          <a:cs typeface="+mn-cs"/>
                        </a:rPr>
                        <a:t>Inland and marine</a:t>
                      </a:r>
                    </a:p>
                  </a:txBody>
                  <a:tcPr marL="29954" marR="0" marT="0" marB="0" anchor="ctr">
                    <a:solidFill>
                      <a:schemeClr val="accent3">
                        <a:lumMod val="40000"/>
                        <a:lumOff val="60000"/>
                      </a:schemeClr>
                    </a:solidFill>
                  </a:tcPr>
                </a:tc>
                <a:tc>
                  <a:txBody>
                    <a:bodyPr/>
                    <a:lstStyle/>
                    <a:p>
                      <a:pPr algn="ctr"/>
                      <a:r>
                        <a:rPr lang="en-AU" sz="1000" u="none" strike="noStrike" kern="1200" dirty="0" smtClean="0">
                          <a:solidFill>
                            <a:srgbClr val="FF0000"/>
                          </a:solidFill>
                          <a:effectLst/>
                          <a:latin typeface="+mn-lt"/>
                          <a:ea typeface="+mn-ea"/>
                          <a:cs typeface="+mn-cs"/>
                        </a:rPr>
                        <a:t>50</a:t>
                      </a:r>
                      <a:endParaRPr lang="en-AU" sz="1000" u="none" strike="noStrike" kern="1200" dirty="0">
                        <a:solidFill>
                          <a:srgbClr val="FF0000"/>
                        </a:solidFill>
                        <a:effectLst/>
                        <a:latin typeface="+mn-lt"/>
                        <a:ea typeface="+mn-ea"/>
                        <a:cs typeface="+mn-cs"/>
                      </a:endParaRPr>
                    </a:p>
                  </a:txBody>
                  <a:tcPr marL="0" marR="0" marT="0" marB="0" anchor="ctr">
                    <a:solidFill>
                      <a:schemeClr val="accent3">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000" u="none" strike="noStrike" kern="1200" dirty="0" smtClean="0">
                          <a:solidFill>
                            <a:schemeClr val="dk1"/>
                          </a:solidFill>
                          <a:effectLst/>
                          <a:latin typeface="+mn-lt"/>
                          <a:ea typeface="+mn-ea"/>
                          <a:cs typeface="+mn-cs"/>
                        </a:rPr>
                        <a:t>Minimise impact from increased flows / waste into receiving aquatic ecosystem  including  sea and inland  waters e.g. brine disposal </a:t>
                      </a:r>
                    </a:p>
                  </a:txBody>
                  <a:tcPr marL="29954" marR="0" marT="0" marB="0" anchor="ctr">
                    <a:solidFill>
                      <a:schemeClr val="accent3">
                        <a:lumMod val="40000"/>
                        <a:lumOff val="60000"/>
                      </a:schemeClr>
                    </a:solidFill>
                  </a:tcPr>
                </a:tc>
              </a:tr>
              <a:tr h="307435">
                <a:tc vMerge="1">
                  <a:txBody>
                    <a:bodyPr/>
                    <a:lstStyle/>
                    <a:p>
                      <a:endParaRPr lang="en-AU"/>
                    </a:p>
                  </a:txBody>
                  <a:tcPr/>
                </a:tc>
                <a:tc vMerge="1">
                  <a:txBody>
                    <a:bodyPr/>
                    <a:lstStyle/>
                    <a:p>
                      <a:endParaRPr lang="en-AU"/>
                    </a:p>
                  </a:txBody>
                  <a:tcPr/>
                </a:tc>
                <a:tc>
                  <a:txBody>
                    <a:bodyPr/>
                    <a:lstStyle/>
                    <a:p>
                      <a:pPr algn="l" fontAlgn="ctr"/>
                      <a:r>
                        <a:rPr lang="en-AU" sz="1000" u="none" strike="noStrike" dirty="0">
                          <a:effectLst/>
                        </a:rPr>
                        <a:t>Heritage </a:t>
                      </a:r>
                      <a:endParaRPr lang="en-AU" sz="1000" b="0" i="0" u="none" strike="noStrike" dirty="0">
                        <a:solidFill>
                          <a:srgbClr val="000000"/>
                        </a:solidFill>
                        <a:effectLst/>
                        <a:latin typeface="Century Gothic"/>
                      </a:endParaRPr>
                    </a:p>
                  </a:txBody>
                  <a:tcPr marL="29954" marR="0" marT="0" marB="0" anchor="ctr">
                    <a:solidFill>
                      <a:schemeClr val="accent3">
                        <a:lumMod val="40000"/>
                        <a:lumOff val="60000"/>
                      </a:schemeClr>
                    </a:solidFill>
                  </a:tcPr>
                </a:tc>
                <a:tc>
                  <a:txBody>
                    <a:bodyPr/>
                    <a:lstStyle/>
                    <a:p>
                      <a:pPr algn="ctr" fontAlgn="ctr"/>
                      <a:r>
                        <a:rPr lang="en-AU" sz="1000" b="0" i="0" u="none" strike="noStrike" dirty="0" smtClean="0">
                          <a:solidFill>
                            <a:srgbClr val="FF0000"/>
                          </a:solidFill>
                          <a:effectLst/>
                          <a:latin typeface="+mn-lt"/>
                        </a:rPr>
                        <a:t>15</a:t>
                      </a:r>
                      <a:endParaRPr lang="en-AU" sz="1000" b="0" i="0" u="none" strike="noStrike" dirty="0">
                        <a:solidFill>
                          <a:srgbClr val="FF0000"/>
                        </a:solidFill>
                        <a:effectLst/>
                        <a:latin typeface="Century Gothic"/>
                      </a:endParaRPr>
                    </a:p>
                  </a:txBody>
                  <a:tcPr marL="0" marR="0" marT="0" marB="0" anchor="ctr">
                    <a:solidFill>
                      <a:schemeClr val="accent3">
                        <a:lumMod val="40000"/>
                        <a:lumOff val="60000"/>
                      </a:schemeClr>
                    </a:solidFill>
                  </a:tcPr>
                </a:tc>
                <a:tc>
                  <a:txBody>
                    <a:bodyPr/>
                    <a:lstStyle/>
                    <a:p>
                      <a:pPr algn="l" fontAlgn="ctr"/>
                      <a:r>
                        <a:rPr lang="en-AU" sz="1000" u="none" strike="noStrike" dirty="0">
                          <a:effectLst/>
                        </a:rPr>
                        <a:t>Significant </a:t>
                      </a:r>
                      <a:r>
                        <a:rPr lang="en-AU" sz="1000" u="none" strike="noStrike" dirty="0" smtClean="0">
                          <a:effectLst/>
                        </a:rPr>
                        <a:t>heritage</a:t>
                      </a:r>
                      <a:endParaRPr lang="en-AU" sz="1000" b="0" i="0" u="none" strike="noStrike" dirty="0">
                        <a:solidFill>
                          <a:srgbClr val="000000"/>
                        </a:solidFill>
                        <a:effectLst/>
                        <a:latin typeface="Century Gothic"/>
                      </a:endParaRPr>
                    </a:p>
                  </a:txBody>
                  <a:tcPr marL="29954" marR="0" marT="0" marB="0" anchor="ctr">
                    <a:solidFill>
                      <a:schemeClr val="accent3">
                        <a:lumMod val="40000"/>
                        <a:lumOff val="60000"/>
                      </a:schemeClr>
                    </a:solidFill>
                  </a:tcPr>
                </a:tc>
                <a:tc>
                  <a:txBody>
                    <a:bodyPr/>
                    <a:lstStyle/>
                    <a:p>
                      <a:pPr algn="ctr" fontAlgn="ctr"/>
                      <a:r>
                        <a:rPr lang="en-AU" sz="1000" u="none" strike="noStrike" dirty="0" smtClean="0">
                          <a:solidFill>
                            <a:schemeClr val="tx1"/>
                          </a:solidFill>
                          <a:effectLst/>
                        </a:rPr>
                        <a:t>100</a:t>
                      </a:r>
                      <a:endParaRPr lang="en-AU" sz="1000" b="0" i="0" u="none" strike="noStrike" dirty="0">
                        <a:solidFill>
                          <a:schemeClr val="tx1"/>
                        </a:solidFill>
                        <a:effectLst/>
                        <a:latin typeface="Century Gothic"/>
                      </a:endParaRPr>
                    </a:p>
                  </a:txBody>
                  <a:tcPr marL="0" marR="0" marT="0" marB="0" anchor="ctr">
                    <a:solidFill>
                      <a:schemeClr val="accent3">
                        <a:lumMod val="40000"/>
                        <a:lumOff val="60000"/>
                      </a:schemeClr>
                    </a:solidFill>
                  </a:tcPr>
                </a:tc>
                <a:tc>
                  <a:txBody>
                    <a:bodyPr/>
                    <a:lstStyle/>
                    <a:p>
                      <a:pPr algn="l" fontAlgn="ctr"/>
                      <a:r>
                        <a:rPr lang="en-AU" sz="1000" u="none" strike="noStrike" dirty="0">
                          <a:effectLst/>
                        </a:rPr>
                        <a:t>Minimise impacts on significant  </a:t>
                      </a:r>
                      <a:r>
                        <a:rPr lang="en-AU" sz="1000" u="none" strike="noStrike" dirty="0" smtClean="0">
                          <a:effectLst/>
                        </a:rPr>
                        <a:t>Federal, State, Local </a:t>
                      </a:r>
                      <a:r>
                        <a:rPr lang="en-AU" sz="1000" u="none" strike="noStrike" dirty="0">
                          <a:effectLst/>
                        </a:rPr>
                        <a:t>and indigenous heritage </a:t>
                      </a:r>
                      <a:endParaRPr lang="en-AU" sz="1000" b="0" i="0" u="none" strike="noStrike" dirty="0">
                        <a:solidFill>
                          <a:srgbClr val="000000"/>
                        </a:solidFill>
                        <a:effectLst/>
                        <a:latin typeface="Century Gothic"/>
                      </a:endParaRPr>
                    </a:p>
                  </a:txBody>
                  <a:tcPr marL="29954" marR="0" marT="0" marB="0" anchor="ctr">
                    <a:solidFill>
                      <a:schemeClr val="accent3">
                        <a:lumMod val="40000"/>
                        <a:lumOff val="60000"/>
                      </a:schemeClr>
                    </a:solidFill>
                  </a:tcPr>
                </a:tc>
              </a:tr>
              <a:tr h="307435">
                <a:tc rowSpan="7">
                  <a:txBody>
                    <a:bodyPr/>
                    <a:lstStyle/>
                    <a:p>
                      <a:pPr algn="ctr" fontAlgn="ctr"/>
                      <a:r>
                        <a:rPr lang="en-AU" sz="1200" b="1" u="none" strike="noStrike" dirty="0">
                          <a:effectLst/>
                        </a:rPr>
                        <a:t>Social</a:t>
                      </a:r>
                      <a:endParaRPr lang="en-AU" sz="1200" b="1" i="0" u="none" strike="noStrike" dirty="0">
                        <a:solidFill>
                          <a:srgbClr val="000000"/>
                        </a:solidFill>
                        <a:effectLst/>
                        <a:latin typeface="Century Gothic"/>
                      </a:endParaRPr>
                    </a:p>
                  </a:txBody>
                  <a:tcPr marL="0" marR="0" marT="0" marB="0" anchor="ctr">
                    <a:solidFill>
                      <a:schemeClr val="accent5">
                        <a:lumMod val="20000"/>
                        <a:lumOff val="80000"/>
                      </a:schemeClr>
                    </a:solidFill>
                  </a:tcPr>
                </a:tc>
                <a:tc rowSpan="7">
                  <a:txBody>
                    <a:bodyPr/>
                    <a:lstStyle/>
                    <a:p>
                      <a:pPr algn="ctr" fontAlgn="ctr"/>
                      <a:r>
                        <a:rPr lang="en-AU" sz="1000" u="none" strike="noStrike" dirty="0" smtClean="0">
                          <a:effectLst/>
                        </a:rPr>
                        <a:t>25</a:t>
                      </a:r>
                      <a:endParaRPr lang="en-AU" sz="1000" b="1" i="0" u="none" strike="noStrike" dirty="0">
                        <a:solidFill>
                          <a:srgbClr val="000000"/>
                        </a:solidFill>
                        <a:effectLst/>
                        <a:latin typeface="Century Gothic"/>
                      </a:endParaRPr>
                    </a:p>
                  </a:txBody>
                  <a:tcPr marL="0" marR="0" marT="0" marB="0" anchor="ctr">
                    <a:solidFill>
                      <a:schemeClr val="accent5">
                        <a:lumMod val="20000"/>
                        <a:lumOff val="80000"/>
                      </a:schemeClr>
                    </a:solidFill>
                  </a:tcPr>
                </a:tc>
                <a:tc rowSpan="2">
                  <a:txBody>
                    <a:bodyPr/>
                    <a:lstStyle/>
                    <a:p>
                      <a:pPr algn="l" fontAlgn="ctr"/>
                      <a:r>
                        <a:rPr lang="en-AU" sz="1000" u="none" strike="noStrike" dirty="0">
                          <a:effectLst/>
                        </a:rPr>
                        <a:t>Security of supply </a:t>
                      </a:r>
                      <a:endParaRPr lang="en-AU" sz="1000" b="0" i="0" u="none" strike="noStrike" dirty="0">
                        <a:solidFill>
                          <a:srgbClr val="000000"/>
                        </a:solidFill>
                        <a:effectLst/>
                        <a:latin typeface="Century Gothic"/>
                      </a:endParaRPr>
                    </a:p>
                  </a:txBody>
                  <a:tcPr marL="0" marR="0" marT="0" marB="0" anchor="ctr">
                    <a:solidFill>
                      <a:schemeClr val="accent5">
                        <a:lumMod val="20000"/>
                        <a:lumOff val="80000"/>
                      </a:schemeClr>
                    </a:solidFill>
                  </a:tcPr>
                </a:tc>
                <a:tc rowSpan="2">
                  <a:txBody>
                    <a:bodyPr/>
                    <a:lstStyle/>
                    <a:p>
                      <a:pPr algn="ctr" fontAlgn="ctr"/>
                      <a:r>
                        <a:rPr lang="en-AU" sz="1000" u="none" strike="noStrike" dirty="0">
                          <a:effectLst/>
                        </a:rPr>
                        <a:t>40</a:t>
                      </a:r>
                      <a:endParaRPr lang="en-AU" sz="1000" b="0" i="0" u="none" strike="noStrike" dirty="0">
                        <a:solidFill>
                          <a:srgbClr val="000000"/>
                        </a:solidFill>
                        <a:effectLst/>
                        <a:latin typeface="Century Gothic"/>
                      </a:endParaRPr>
                    </a:p>
                  </a:txBody>
                  <a:tcPr marL="0" marR="0" marT="0" marB="0" anchor="ctr">
                    <a:solidFill>
                      <a:schemeClr val="accent5">
                        <a:lumMod val="20000"/>
                        <a:lumOff val="80000"/>
                      </a:schemeClr>
                    </a:solidFill>
                  </a:tcPr>
                </a:tc>
                <a:tc>
                  <a:txBody>
                    <a:bodyPr/>
                    <a:lstStyle/>
                    <a:p>
                      <a:pPr algn="l" fontAlgn="ctr"/>
                      <a:r>
                        <a:rPr lang="en-AU" sz="1000" u="none" strike="noStrike" dirty="0">
                          <a:effectLst/>
                        </a:rPr>
                        <a:t> Peak </a:t>
                      </a:r>
                      <a:r>
                        <a:rPr lang="en-AU" sz="1000" u="none" strike="noStrike" dirty="0" smtClean="0">
                          <a:effectLst/>
                        </a:rPr>
                        <a:t>system demands</a:t>
                      </a:r>
                      <a:endParaRPr lang="en-AU" sz="1000" b="0" i="0" u="none" strike="noStrike" dirty="0">
                        <a:solidFill>
                          <a:srgbClr val="000000"/>
                        </a:solidFill>
                        <a:effectLst/>
                        <a:latin typeface="Century Gothic"/>
                      </a:endParaRPr>
                    </a:p>
                  </a:txBody>
                  <a:tcPr marL="29954" marR="0" marT="0" marB="0" anchor="ctr">
                    <a:solidFill>
                      <a:schemeClr val="accent5">
                        <a:lumMod val="20000"/>
                        <a:lumOff val="80000"/>
                      </a:schemeClr>
                    </a:solidFill>
                  </a:tcPr>
                </a:tc>
                <a:tc>
                  <a:txBody>
                    <a:bodyPr/>
                    <a:lstStyle/>
                    <a:p>
                      <a:pPr algn="ctr" fontAlgn="ctr"/>
                      <a:r>
                        <a:rPr lang="en-AU" sz="1000" u="none" strike="noStrike" dirty="0">
                          <a:effectLst/>
                        </a:rPr>
                        <a:t>50</a:t>
                      </a:r>
                      <a:endParaRPr lang="en-AU" sz="1000" b="0" i="0" u="none" strike="noStrike" dirty="0">
                        <a:solidFill>
                          <a:srgbClr val="000000"/>
                        </a:solidFill>
                        <a:effectLst/>
                        <a:latin typeface="Century Gothic"/>
                      </a:endParaRPr>
                    </a:p>
                  </a:txBody>
                  <a:tcPr marL="0" marR="0" marT="0" marB="0" anchor="ctr">
                    <a:solidFill>
                      <a:schemeClr val="accent5">
                        <a:lumMod val="20000"/>
                        <a:lumOff val="80000"/>
                      </a:schemeClr>
                    </a:solidFill>
                  </a:tcPr>
                </a:tc>
                <a:tc>
                  <a:txBody>
                    <a:bodyPr/>
                    <a:lstStyle/>
                    <a:p>
                      <a:pPr algn="l" fontAlgn="ctr"/>
                      <a:r>
                        <a:rPr lang="en-AU" sz="1000" u="none" strike="noStrike" dirty="0">
                          <a:effectLst/>
                        </a:rPr>
                        <a:t>Maximise </a:t>
                      </a:r>
                      <a:r>
                        <a:rPr lang="en-AU" sz="1000" u="none" strike="noStrike" dirty="0" smtClean="0">
                          <a:effectLst/>
                        </a:rPr>
                        <a:t>ability </a:t>
                      </a:r>
                      <a:r>
                        <a:rPr lang="en-AU" sz="1000" u="none" strike="noStrike" dirty="0">
                          <a:effectLst/>
                        </a:rPr>
                        <a:t>to </a:t>
                      </a:r>
                      <a:r>
                        <a:rPr lang="en-AU" sz="1000" u="none" strike="noStrike" dirty="0" smtClean="0">
                          <a:effectLst/>
                        </a:rPr>
                        <a:t>maintain reliable</a:t>
                      </a:r>
                      <a:r>
                        <a:rPr lang="en-AU" sz="1000" u="none" strike="noStrike" baseline="0" dirty="0" smtClean="0">
                          <a:effectLst/>
                        </a:rPr>
                        <a:t> pressure and water supply in </a:t>
                      </a:r>
                      <a:r>
                        <a:rPr lang="en-AU" sz="1000" u="none" strike="noStrike" dirty="0" smtClean="0">
                          <a:effectLst/>
                        </a:rPr>
                        <a:t>peak </a:t>
                      </a:r>
                      <a:r>
                        <a:rPr lang="en-AU" sz="1000" u="none" strike="noStrike" dirty="0">
                          <a:effectLst/>
                        </a:rPr>
                        <a:t>demands </a:t>
                      </a:r>
                      <a:r>
                        <a:rPr lang="en-AU" sz="1000" u="none" strike="noStrike" dirty="0" smtClean="0">
                          <a:effectLst/>
                        </a:rPr>
                        <a:t>(current and future)</a:t>
                      </a:r>
                      <a:endParaRPr lang="en-AU" sz="1000" b="0" i="0" u="none" strike="noStrike" dirty="0">
                        <a:solidFill>
                          <a:srgbClr val="000000"/>
                        </a:solidFill>
                        <a:effectLst/>
                        <a:latin typeface="Century Gothic"/>
                      </a:endParaRPr>
                    </a:p>
                  </a:txBody>
                  <a:tcPr marL="29954" marR="0" marT="0" marB="0" anchor="ctr">
                    <a:solidFill>
                      <a:schemeClr val="accent5">
                        <a:lumMod val="20000"/>
                        <a:lumOff val="80000"/>
                      </a:schemeClr>
                    </a:solidFill>
                  </a:tcPr>
                </a:tc>
              </a:tr>
              <a:tr h="193084">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l" fontAlgn="ctr"/>
                      <a:r>
                        <a:rPr lang="en-AU" sz="1000" u="none" strike="noStrike" dirty="0">
                          <a:effectLst/>
                        </a:rPr>
                        <a:t>Source </a:t>
                      </a:r>
                      <a:r>
                        <a:rPr lang="en-AU" sz="1000" u="none" strike="noStrike" dirty="0" smtClean="0">
                          <a:effectLst/>
                        </a:rPr>
                        <a:t>water </a:t>
                      </a:r>
                      <a:r>
                        <a:rPr lang="en-AU" sz="1000" u="none" strike="noStrike" dirty="0">
                          <a:effectLst/>
                        </a:rPr>
                        <a:t>accessibility</a:t>
                      </a:r>
                      <a:endParaRPr lang="en-AU" sz="1000" b="0" i="0" u="none" strike="noStrike" dirty="0">
                        <a:solidFill>
                          <a:srgbClr val="000000"/>
                        </a:solidFill>
                        <a:effectLst/>
                        <a:latin typeface="Century Gothic"/>
                      </a:endParaRPr>
                    </a:p>
                  </a:txBody>
                  <a:tcPr marL="29954" marR="0" marT="0" marB="0" anchor="ctr">
                    <a:solidFill>
                      <a:schemeClr val="accent5">
                        <a:lumMod val="20000"/>
                        <a:lumOff val="80000"/>
                      </a:schemeClr>
                    </a:solidFill>
                  </a:tcPr>
                </a:tc>
                <a:tc>
                  <a:txBody>
                    <a:bodyPr/>
                    <a:lstStyle/>
                    <a:p>
                      <a:pPr algn="ctr" fontAlgn="ctr"/>
                      <a:r>
                        <a:rPr lang="en-AU" sz="1000" u="none" strike="noStrike" dirty="0">
                          <a:effectLst/>
                        </a:rPr>
                        <a:t>50</a:t>
                      </a:r>
                      <a:endParaRPr lang="en-AU" sz="1000" b="0" i="0" u="none" strike="noStrike" dirty="0">
                        <a:solidFill>
                          <a:srgbClr val="000000"/>
                        </a:solidFill>
                        <a:effectLst/>
                        <a:latin typeface="Century Gothic"/>
                      </a:endParaRPr>
                    </a:p>
                  </a:txBody>
                  <a:tcPr marL="0" marR="0" marT="0" marB="0" anchor="ctr">
                    <a:solidFill>
                      <a:schemeClr val="accent5">
                        <a:lumMod val="20000"/>
                        <a:lumOff val="80000"/>
                      </a:schemeClr>
                    </a:solidFill>
                  </a:tcPr>
                </a:tc>
                <a:tc>
                  <a:txBody>
                    <a:bodyPr/>
                    <a:lstStyle/>
                    <a:p>
                      <a:pPr algn="l" fontAlgn="ctr"/>
                      <a:r>
                        <a:rPr lang="en-AU" sz="1000" u="none" strike="noStrike" dirty="0">
                          <a:effectLst/>
                        </a:rPr>
                        <a:t>Maximise </a:t>
                      </a:r>
                      <a:r>
                        <a:rPr lang="en-AU" sz="1000" u="none" strike="noStrike" dirty="0" smtClean="0">
                          <a:effectLst/>
                        </a:rPr>
                        <a:t>ability </a:t>
                      </a:r>
                      <a:r>
                        <a:rPr lang="en-AU" sz="1000" u="none" strike="noStrike" dirty="0">
                          <a:effectLst/>
                        </a:rPr>
                        <a:t>to access water source without precluding other </a:t>
                      </a:r>
                      <a:r>
                        <a:rPr lang="en-AU" sz="1000" u="none" strike="noStrike" dirty="0" smtClean="0">
                          <a:effectLst/>
                        </a:rPr>
                        <a:t>stakeholders and uses</a:t>
                      </a:r>
                      <a:r>
                        <a:rPr lang="en-AU" sz="1000" u="none" strike="noStrike" baseline="0" dirty="0" smtClean="0">
                          <a:effectLst/>
                        </a:rPr>
                        <a:t> e.g. </a:t>
                      </a:r>
                      <a:r>
                        <a:rPr lang="en-AU" sz="1000" u="none" strike="noStrike" dirty="0" smtClean="0">
                          <a:effectLst/>
                        </a:rPr>
                        <a:t>agriculture, </a:t>
                      </a:r>
                      <a:r>
                        <a:rPr lang="en-AU" sz="1000" u="none" strike="noStrike" dirty="0">
                          <a:effectLst/>
                        </a:rPr>
                        <a:t>non customers and key critical services </a:t>
                      </a:r>
                      <a:endParaRPr lang="en-AU" sz="1000" b="0" i="0" u="none" strike="noStrike" dirty="0">
                        <a:solidFill>
                          <a:srgbClr val="000000"/>
                        </a:solidFill>
                        <a:effectLst/>
                        <a:latin typeface="Century Gothic"/>
                      </a:endParaRPr>
                    </a:p>
                  </a:txBody>
                  <a:tcPr marL="29954" marR="0" marT="0" marB="0" anchor="ctr">
                    <a:solidFill>
                      <a:schemeClr val="accent5">
                        <a:lumMod val="20000"/>
                        <a:lumOff val="80000"/>
                      </a:schemeClr>
                    </a:solidFill>
                  </a:tcPr>
                </a:tc>
              </a:tr>
              <a:tr h="228702">
                <a:tc vMerge="1">
                  <a:txBody>
                    <a:bodyPr/>
                    <a:lstStyle/>
                    <a:p>
                      <a:endParaRPr lang="en-AU"/>
                    </a:p>
                  </a:txBody>
                  <a:tcPr/>
                </a:tc>
                <a:tc vMerge="1">
                  <a:txBody>
                    <a:bodyPr/>
                    <a:lstStyle/>
                    <a:p>
                      <a:endParaRPr lang="en-AU"/>
                    </a:p>
                  </a:txBody>
                  <a:tcPr/>
                </a:tc>
                <a:tc rowSpan="4">
                  <a:txBody>
                    <a:bodyPr/>
                    <a:lstStyle/>
                    <a:p>
                      <a:pPr algn="l" fontAlgn="ctr"/>
                      <a:r>
                        <a:rPr lang="en-AU" sz="1000" u="none" strike="noStrike" dirty="0">
                          <a:effectLst/>
                        </a:rPr>
                        <a:t>Customer and community acceptability of options</a:t>
                      </a:r>
                      <a:endParaRPr lang="en-AU" sz="1000" b="0" i="0" u="none" strike="noStrike" dirty="0">
                        <a:solidFill>
                          <a:srgbClr val="000000"/>
                        </a:solidFill>
                        <a:effectLst/>
                        <a:latin typeface="Century Gothic"/>
                      </a:endParaRPr>
                    </a:p>
                  </a:txBody>
                  <a:tcPr marL="0" marR="0" marT="0" marB="0" anchor="ctr">
                    <a:solidFill>
                      <a:schemeClr val="accent5">
                        <a:lumMod val="20000"/>
                        <a:lumOff val="80000"/>
                      </a:schemeClr>
                    </a:solidFill>
                  </a:tcPr>
                </a:tc>
                <a:tc rowSpan="4">
                  <a:txBody>
                    <a:bodyPr/>
                    <a:lstStyle/>
                    <a:p>
                      <a:pPr algn="ctr" fontAlgn="ctr"/>
                      <a:r>
                        <a:rPr lang="en-AU" sz="1000" u="none" strike="noStrike" dirty="0">
                          <a:effectLst/>
                        </a:rPr>
                        <a:t>40</a:t>
                      </a:r>
                      <a:endParaRPr lang="en-AU" sz="1000" b="0" i="0" u="none" strike="noStrike" dirty="0">
                        <a:solidFill>
                          <a:srgbClr val="000000"/>
                        </a:solidFill>
                        <a:effectLst/>
                        <a:latin typeface="Century Gothic"/>
                      </a:endParaRPr>
                    </a:p>
                  </a:txBody>
                  <a:tcPr marL="0" marR="0" marT="0" marB="0" anchor="ctr">
                    <a:solidFill>
                      <a:schemeClr val="accent5">
                        <a:lumMod val="20000"/>
                        <a:lumOff val="80000"/>
                      </a:schemeClr>
                    </a:solidFill>
                  </a:tcPr>
                </a:tc>
                <a:tc>
                  <a:txBody>
                    <a:bodyPr/>
                    <a:lstStyle/>
                    <a:p>
                      <a:pPr algn="l" fontAlgn="ctr"/>
                      <a:r>
                        <a:rPr lang="en-AU" sz="1000" u="none" strike="noStrike" dirty="0">
                          <a:effectLst/>
                        </a:rPr>
                        <a:t>Impact on amenity</a:t>
                      </a:r>
                      <a:endParaRPr lang="en-AU" sz="1000" b="0" i="0" u="none" strike="noStrike" dirty="0">
                        <a:solidFill>
                          <a:srgbClr val="000000"/>
                        </a:solidFill>
                        <a:effectLst/>
                        <a:latin typeface="Century Gothic"/>
                      </a:endParaRPr>
                    </a:p>
                  </a:txBody>
                  <a:tcPr marL="29954" marR="0" marT="0" marB="0" anchor="ctr">
                    <a:solidFill>
                      <a:schemeClr val="accent5">
                        <a:lumMod val="20000"/>
                        <a:lumOff val="80000"/>
                      </a:schemeClr>
                    </a:solidFill>
                  </a:tcPr>
                </a:tc>
                <a:tc>
                  <a:txBody>
                    <a:bodyPr/>
                    <a:lstStyle/>
                    <a:p>
                      <a:pPr algn="ctr" fontAlgn="ctr"/>
                      <a:r>
                        <a:rPr lang="en-AU" sz="1000" u="none" strike="noStrike" dirty="0" smtClean="0">
                          <a:solidFill>
                            <a:srgbClr val="FF0000"/>
                          </a:solidFill>
                          <a:effectLst/>
                        </a:rPr>
                        <a:t>10</a:t>
                      </a:r>
                      <a:endParaRPr lang="en-AU" sz="1000" b="0" i="0" u="none" strike="noStrike" dirty="0">
                        <a:solidFill>
                          <a:srgbClr val="FF0000"/>
                        </a:solidFill>
                        <a:effectLst/>
                        <a:latin typeface="Century Gothic"/>
                      </a:endParaRPr>
                    </a:p>
                  </a:txBody>
                  <a:tcPr marL="0" marR="0" marT="0" marB="0" anchor="ctr">
                    <a:solidFill>
                      <a:schemeClr val="accent5">
                        <a:lumMod val="20000"/>
                        <a:lumOff val="80000"/>
                      </a:schemeClr>
                    </a:solidFill>
                  </a:tcPr>
                </a:tc>
                <a:tc>
                  <a:txBody>
                    <a:bodyPr/>
                    <a:lstStyle/>
                    <a:p>
                      <a:pPr algn="l" fontAlgn="ctr"/>
                      <a:r>
                        <a:rPr lang="en-AU" sz="1000" u="none" strike="noStrike" dirty="0">
                          <a:effectLst/>
                        </a:rPr>
                        <a:t>Minimise potential for ongoing </a:t>
                      </a:r>
                      <a:r>
                        <a:rPr lang="en-AU" sz="1000" u="none" strike="noStrike" dirty="0" smtClean="0">
                          <a:effectLst/>
                        </a:rPr>
                        <a:t>and/or </a:t>
                      </a:r>
                      <a:r>
                        <a:rPr lang="en-AU" sz="1000" u="none" strike="noStrike" dirty="0">
                          <a:effectLst/>
                        </a:rPr>
                        <a:t>emerging impacts from “by products” from operation e.g. dust, noise, light pollution,  amenity loss, impacts on tourist </a:t>
                      </a:r>
                      <a:r>
                        <a:rPr lang="en-AU" sz="1000" u="none" strike="noStrike" dirty="0" err="1" smtClean="0">
                          <a:effectLst/>
                        </a:rPr>
                        <a:t>etc</a:t>
                      </a:r>
                      <a:endParaRPr lang="en-AU" sz="1000" b="0" i="0" u="none" strike="noStrike" dirty="0">
                        <a:solidFill>
                          <a:srgbClr val="000000"/>
                        </a:solidFill>
                        <a:effectLst/>
                        <a:latin typeface="Century Gothic"/>
                      </a:endParaRPr>
                    </a:p>
                  </a:txBody>
                  <a:tcPr marL="29954" marR="0" marT="0" marB="0" anchor="ctr">
                    <a:solidFill>
                      <a:schemeClr val="accent5">
                        <a:lumMod val="20000"/>
                        <a:lumOff val="80000"/>
                      </a:schemeClr>
                    </a:solidFill>
                  </a:tcPr>
                </a:tc>
              </a:tr>
              <a:tr h="168715">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l" fontAlgn="ctr"/>
                      <a:r>
                        <a:rPr lang="en-AU" sz="1000" u="none" strike="noStrike" dirty="0">
                          <a:effectLst/>
                        </a:rPr>
                        <a:t>Impact on access to </a:t>
                      </a:r>
                      <a:r>
                        <a:rPr lang="en-AU" sz="1000" u="none" strike="noStrike" dirty="0" smtClean="0">
                          <a:effectLst/>
                        </a:rPr>
                        <a:t>energy</a:t>
                      </a:r>
                      <a:endParaRPr lang="en-AU" sz="1000" b="0" i="0" u="none" strike="noStrike" dirty="0">
                        <a:solidFill>
                          <a:srgbClr val="000000"/>
                        </a:solidFill>
                        <a:effectLst/>
                        <a:latin typeface="Century Gothic"/>
                      </a:endParaRPr>
                    </a:p>
                  </a:txBody>
                  <a:tcPr marL="29954" marR="0" marT="0" marB="0" anchor="ctr">
                    <a:solidFill>
                      <a:schemeClr val="accent5">
                        <a:lumMod val="20000"/>
                        <a:lumOff val="80000"/>
                      </a:schemeClr>
                    </a:solidFill>
                  </a:tcPr>
                </a:tc>
                <a:tc>
                  <a:txBody>
                    <a:bodyPr/>
                    <a:lstStyle/>
                    <a:p>
                      <a:pPr algn="ctr" fontAlgn="ctr"/>
                      <a:r>
                        <a:rPr lang="en-AU" sz="1000" u="none" strike="noStrike" dirty="0" smtClean="0">
                          <a:solidFill>
                            <a:srgbClr val="FF0000"/>
                          </a:solidFill>
                          <a:effectLst/>
                        </a:rPr>
                        <a:t>30</a:t>
                      </a:r>
                      <a:endParaRPr lang="en-AU" sz="1000" b="0" i="0" u="none" strike="noStrike" dirty="0">
                        <a:solidFill>
                          <a:srgbClr val="FF0000"/>
                        </a:solidFill>
                        <a:effectLst/>
                        <a:latin typeface="Century Gothic"/>
                      </a:endParaRPr>
                    </a:p>
                  </a:txBody>
                  <a:tcPr marL="0" marR="0" marT="0" marB="0" anchor="ctr">
                    <a:solidFill>
                      <a:schemeClr val="accent5">
                        <a:lumMod val="20000"/>
                        <a:lumOff val="80000"/>
                      </a:schemeClr>
                    </a:solidFill>
                  </a:tcPr>
                </a:tc>
                <a:tc>
                  <a:txBody>
                    <a:bodyPr/>
                    <a:lstStyle/>
                    <a:p>
                      <a:pPr algn="l" fontAlgn="ctr"/>
                      <a:r>
                        <a:rPr lang="en-AU" sz="1000" u="none" strike="noStrike" dirty="0">
                          <a:effectLst/>
                        </a:rPr>
                        <a:t>Minimise the risk of further impacting the </a:t>
                      </a:r>
                      <a:r>
                        <a:rPr lang="en-AU" sz="1000" u="none" strike="noStrike" dirty="0" smtClean="0">
                          <a:effectLst/>
                        </a:rPr>
                        <a:t>constrained energy (power) available to </a:t>
                      </a:r>
                      <a:r>
                        <a:rPr lang="en-AU" sz="1000" u="none" strike="noStrike" dirty="0">
                          <a:effectLst/>
                        </a:rPr>
                        <a:t>the island </a:t>
                      </a:r>
                      <a:endParaRPr lang="en-AU" sz="1000" b="0" i="0" u="none" strike="noStrike" dirty="0">
                        <a:solidFill>
                          <a:srgbClr val="000000"/>
                        </a:solidFill>
                        <a:effectLst/>
                        <a:latin typeface="Century Gothic"/>
                      </a:endParaRPr>
                    </a:p>
                  </a:txBody>
                  <a:tcPr marL="29954" marR="0" marT="0" marB="0" anchor="ctr">
                    <a:solidFill>
                      <a:schemeClr val="accent5">
                        <a:lumMod val="20000"/>
                        <a:lumOff val="80000"/>
                      </a:schemeClr>
                    </a:solidFill>
                  </a:tcPr>
                </a:tc>
              </a:tr>
              <a:tr h="179962">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l" fontAlgn="ctr"/>
                      <a:r>
                        <a:rPr lang="en-AU" sz="1000" u="none" strike="noStrike" dirty="0" smtClean="0">
                          <a:effectLst/>
                        </a:rPr>
                        <a:t>Economic growth,</a:t>
                      </a:r>
                      <a:r>
                        <a:rPr lang="en-AU" sz="1000" u="none" strike="noStrike" baseline="0" dirty="0" smtClean="0">
                          <a:effectLst/>
                        </a:rPr>
                        <a:t> </a:t>
                      </a:r>
                      <a:r>
                        <a:rPr lang="en-AU" sz="1000" u="none" strike="noStrike" dirty="0" smtClean="0">
                          <a:effectLst/>
                        </a:rPr>
                        <a:t>security &amp; new customers</a:t>
                      </a:r>
                      <a:endParaRPr lang="en-AU" sz="1000" b="0" i="0" u="none" strike="noStrike" dirty="0">
                        <a:solidFill>
                          <a:srgbClr val="000000"/>
                        </a:solidFill>
                        <a:effectLst/>
                        <a:latin typeface="Century Gothic"/>
                      </a:endParaRPr>
                    </a:p>
                  </a:txBody>
                  <a:tcPr marL="29954" marR="0" marT="0" marB="0" anchor="ctr">
                    <a:solidFill>
                      <a:schemeClr val="accent5">
                        <a:lumMod val="20000"/>
                        <a:lumOff val="80000"/>
                      </a:schemeClr>
                    </a:solidFill>
                  </a:tcPr>
                </a:tc>
                <a:tc>
                  <a:txBody>
                    <a:bodyPr/>
                    <a:lstStyle/>
                    <a:p>
                      <a:pPr algn="ctr" fontAlgn="ctr"/>
                      <a:r>
                        <a:rPr lang="en-AU" sz="1000" u="none" strike="noStrike" dirty="0" smtClean="0">
                          <a:solidFill>
                            <a:srgbClr val="FF0000"/>
                          </a:solidFill>
                          <a:effectLst/>
                        </a:rPr>
                        <a:t>40</a:t>
                      </a:r>
                      <a:endParaRPr lang="en-AU" sz="1000" b="0" i="0" u="none" strike="noStrike" dirty="0">
                        <a:solidFill>
                          <a:srgbClr val="FF0000"/>
                        </a:solidFill>
                        <a:effectLst/>
                        <a:latin typeface="Century Gothic"/>
                      </a:endParaRPr>
                    </a:p>
                  </a:txBody>
                  <a:tcPr marL="0" marR="0" marT="0" marB="0" anchor="ctr">
                    <a:solidFill>
                      <a:schemeClr val="accent5">
                        <a:lumMod val="20000"/>
                        <a:lumOff val="80000"/>
                      </a:schemeClr>
                    </a:solidFill>
                  </a:tcPr>
                </a:tc>
                <a:tc>
                  <a:txBody>
                    <a:bodyPr/>
                    <a:lstStyle/>
                    <a:p>
                      <a:pPr algn="l" fontAlgn="ctr"/>
                      <a:r>
                        <a:rPr lang="en-AU" sz="1000" u="none" strike="noStrike" dirty="0">
                          <a:effectLst/>
                        </a:rPr>
                        <a:t>Maximise </a:t>
                      </a:r>
                      <a:r>
                        <a:rPr lang="en-AU" sz="1000" u="none" strike="noStrike" dirty="0" smtClean="0">
                          <a:effectLst/>
                        </a:rPr>
                        <a:t>opportunity for economic growth and</a:t>
                      </a:r>
                      <a:r>
                        <a:rPr lang="en-AU" sz="1000" u="none" strike="noStrike" baseline="0" dirty="0" smtClean="0">
                          <a:effectLst/>
                        </a:rPr>
                        <a:t> water </a:t>
                      </a:r>
                      <a:r>
                        <a:rPr lang="en-AU" sz="1000" u="none" strike="noStrike" dirty="0" smtClean="0">
                          <a:effectLst/>
                        </a:rPr>
                        <a:t>security; and facilitate  </a:t>
                      </a:r>
                      <a:r>
                        <a:rPr lang="en-AU" sz="1000" u="none" strike="noStrike" dirty="0">
                          <a:effectLst/>
                        </a:rPr>
                        <a:t>access potential for new </a:t>
                      </a:r>
                      <a:r>
                        <a:rPr lang="en-AU" sz="1000" u="none" strike="noStrike" dirty="0" smtClean="0">
                          <a:effectLst/>
                        </a:rPr>
                        <a:t>customers/communities</a:t>
                      </a:r>
                      <a:endParaRPr lang="en-AU" sz="1000" b="0" i="0" u="none" strike="noStrike" dirty="0">
                        <a:solidFill>
                          <a:srgbClr val="000000"/>
                        </a:solidFill>
                        <a:effectLst/>
                        <a:latin typeface="Century Gothic"/>
                      </a:endParaRPr>
                    </a:p>
                  </a:txBody>
                  <a:tcPr marL="29954" marR="0" marT="0" marB="0" anchor="ctr">
                    <a:solidFill>
                      <a:schemeClr val="accent5">
                        <a:lumMod val="20000"/>
                        <a:lumOff val="80000"/>
                      </a:schemeClr>
                    </a:solidFill>
                  </a:tcPr>
                </a:tc>
              </a:tr>
              <a:tr h="140595">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l" fontAlgn="ctr"/>
                      <a:r>
                        <a:rPr lang="en-AU" sz="1000" u="none" strike="noStrike" dirty="0">
                          <a:effectLst/>
                        </a:rPr>
                        <a:t>Acceptability of drinking water </a:t>
                      </a:r>
                      <a:r>
                        <a:rPr lang="en-AU" sz="1000" u="none" strike="noStrike" dirty="0" smtClean="0">
                          <a:effectLst/>
                        </a:rPr>
                        <a:t>taste &amp; odour</a:t>
                      </a:r>
                      <a:endParaRPr lang="en-AU" sz="1000" b="0" i="0" u="none" strike="noStrike" dirty="0">
                        <a:solidFill>
                          <a:srgbClr val="000000"/>
                        </a:solidFill>
                        <a:effectLst/>
                        <a:latin typeface="Century Gothic"/>
                      </a:endParaRPr>
                    </a:p>
                  </a:txBody>
                  <a:tcPr marL="29954" marR="0" marT="0" marB="0" anchor="ctr">
                    <a:solidFill>
                      <a:schemeClr val="accent5">
                        <a:lumMod val="20000"/>
                        <a:lumOff val="80000"/>
                      </a:schemeClr>
                    </a:solidFill>
                  </a:tcPr>
                </a:tc>
                <a:tc>
                  <a:txBody>
                    <a:bodyPr/>
                    <a:lstStyle/>
                    <a:p>
                      <a:pPr algn="ctr" fontAlgn="ctr"/>
                      <a:r>
                        <a:rPr lang="en-AU" sz="1000" b="0" i="0" u="none" strike="noStrike" dirty="0" smtClean="0">
                          <a:solidFill>
                            <a:srgbClr val="FF0000"/>
                          </a:solidFill>
                          <a:effectLst/>
                          <a:latin typeface="+mn-lt"/>
                        </a:rPr>
                        <a:t>20</a:t>
                      </a:r>
                      <a:endParaRPr lang="en-AU" sz="1000" b="0" i="0" u="none" strike="noStrike" dirty="0">
                        <a:solidFill>
                          <a:srgbClr val="FF0000"/>
                        </a:solidFill>
                        <a:effectLst/>
                        <a:latin typeface="Century Gothic"/>
                      </a:endParaRPr>
                    </a:p>
                  </a:txBody>
                  <a:tcPr marL="0" marR="0" marT="0" marB="0" anchor="ctr">
                    <a:solidFill>
                      <a:schemeClr val="accent5">
                        <a:lumMod val="20000"/>
                        <a:lumOff val="80000"/>
                      </a:schemeClr>
                    </a:solidFill>
                  </a:tcPr>
                </a:tc>
                <a:tc>
                  <a:txBody>
                    <a:bodyPr/>
                    <a:lstStyle/>
                    <a:p>
                      <a:pPr algn="l" fontAlgn="ctr"/>
                      <a:r>
                        <a:rPr lang="en-AU" sz="1000" u="none" strike="noStrike" dirty="0">
                          <a:effectLst/>
                        </a:rPr>
                        <a:t>Minimise the potential for customer dissatisfaction with drinking water taste and </a:t>
                      </a:r>
                      <a:r>
                        <a:rPr lang="en-AU" sz="1000" u="none" strike="noStrike" dirty="0" smtClean="0">
                          <a:effectLst/>
                        </a:rPr>
                        <a:t>odour</a:t>
                      </a:r>
                      <a:endParaRPr lang="en-AU" sz="1000" b="0" i="0" u="none" strike="noStrike" dirty="0">
                        <a:solidFill>
                          <a:srgbClr val="000000"/>
                        </a:solidFill>
                        <a:effectLst/>
                        <a:latin typeface="Century Gothic"/>
                      </a:endParaRPr>
                    </a:p>
                  </a:txBody>
                  <a:tcPr marL="29954" marR="0" marT="0" marB="0" anchor="ctr">
                    <a:solidFill>
                      <a:schemeClr val="accent5">
                        <a:lumMod val="20000"/>
                        <a:lumOff val="80000"/>
                      </a:schemeClr>
                    </a:solidFill>
                  </a:tcPr>
                </a:tc>
              </a:tr>
              <a:tr h="182961">
                <a:tc vMerge="1">
                  <a:txBody>
                    <a:bodyPr/>
                    <a:lstStyle/>
                    <a:p>
                      <a:endParaRPr lang="en-AU"/>
                    </a:p>
                  </a:txBody>
                  <a:tcPr/>
                </a:tc>
                <a:tc vMerge="1">
                  <a:txBody>
                    <a:bodyPr/>
                    <a:lstStyle/>
                    <a:p>
                      <a:endParaRPr lang="en-AU"/>
                    </a:p>
                  </a:txBody>
                  <a:tcPr/>
                </a:tc>
                <a:tc>
                  <a:txBody>
                    <a:bodyPr/>
                    <a:lstStyle/>
                    <a:p>
                      <a:pPr algn="l" fontAlgn="ctr"/>
                      <a:r>
                        <a:rPr lang="en-AU" sz="1000" u="none" strike="noStrike" dirty="0">
                          <a:effectLst/>
                        </a:rPr>
                        <a:t>Customer and community safety </a:t>
                      </a:r>
                      <a:endParaRPr lang="en-AU" sz="1000" b="0" i="0" u="none" strike="noStrike" dirty="0">
                        <a:solidFill>
                          <a:srgbClr val="000000"/>
                        </a:solidFill>
                        <a:effectLst/>
                        <a:latin typeface="Century Gothic"/>
                      </a:endParaRPr>
                    </a:p>
                  </a:txBody>
                  <a:tcPr marL="0" marR="0" marT="0" marB="0" anchor="ctr">
                    <a:solidFill>
                      <a:schemeClr val="accent5">
                        <a:lumMod val="20000"/>
                        <a:lumOff val="80000"/>
                      </a:schemeClr>
                    </a:solidFill>
                  </a:tcPr>
                </a:tc>
                <a:tc>
                  <a:txBody>
                    <a:bodyPr/>
                    <a:lstStyle/>
                    <a:p>
                      <a:pPr algn="ctr" fontAlgn="ctr"/>
                      <a:r>
                        <a:rPr lang="en-AU" sz="1000" u="none" strike="noStrike" dirty="0">
                          <a:effectLst/>
                        </a:rPr>
                        <a:t>20</a:t>
                      </a:r>
                      <a:endParaRPr lang="en-AU" sz="1000" b="0" i="0" u="none" strike="noStrike" dirty="0">
                        <a:solidFill>
                          <a:srgbClr val="000000"/>
                        </a:solidFill>
                        <a:effectLst/>
                        <a:latin typeface="Century Gothic"/>
                      </a:endParaRPr>
                    </a:p>
                  </a:txBody>
                  <a:tcPr marL="0" marR="0" marT="0" marB="0" anchor="ctr">
                    <a:solidFill>
                      <a:schemeClr val="accent5">
                        <a:lumMod val="20000"/>
                        <a:lumOff val="80000"/>
                      </a:schemeClr>
                    </a:solidFill>
                  </a:tcPr>
                </a:tc>
                <a:tc>
                  <a:txBody>
                    <a:bodyPr/>
                    <a:lstStyle/>
                    <a:p>
                      <a:pPr algn="l" fontAlgn="ctr"/>
                      <a:r>
                        <a:rPr lang="en-AU" sz="1000" u="none" strike="noStrike" dirty="0">
                          <a:effectLst/>
                        </a:rPr>
                        <a:t>Public health </a:t>
                      </a:r>
                      <a:endParaRPr lang="en-AU" sz="1000" b="0" i="0" u="none" strike="noStrike" dirty="0">
                        <a:solidFill>
                          <a:srgbClr val="000000"/>
                        </a:solidFill>
                        <a:effectLst/>
                        <a:latin typeface="Century Gothic"/>
                      </a:endParaRPr>
                    </a:p>
                  </a:txBody>
                  <a:tcPr marL="29954" marR="0" marT="0" marB="0" anchor="ctr">
                    <a:solidFill>
                      <a:schemeClr val="accent5">
                        <a:lumMod val="20000"/>
                        <a:lumOff val="80000"/>
                      </a:schemeClr>
                    </a:solidFill>
                  </a:tcPr>
                </a:tc>
                <a:tc>
                  <a:txBody>
                    <a:bodyPr/>
                    <a:lstStyle/>
                    <a:p>
                      <a:pPr algn="ctr" fontAlgn="ctr"/>
                      <a:r>
                        <a:rPr lang="en-AU" sz="1000" u="none" strike="noStrike" dirty="0">
                          <a:effectLst/>
                        </a:rPr>
                        <a:t>100</a:t>
                      </a:r>
                      <a:endParaRPr lang="en-AU" sz="1000" b="0" i="0" u="none" strike="noStrike" dirty="0">
                        <a:solidFill>
                          <a:srgbClr val="000000"/>
                        </a:solidFill>
                        <a:effectLst/>
                        <a:latin typeface="Century Gothic"/>
                      </a:endParaRPr>
                    </a:p>
                  </a:txBody>
                  <a:tcPr marL="0" marR="0" marT="0" marB="0" anchor="ctr">
                    <a:solidFill>
                      <a:schemeClr val="accent5">
                        <a:lumMod val="20000"/>
                        <a:lumOff val="80000"/>
                      </a:schemeClr>
                    </a:solidFill>
                  </a:tcPr>
                </a:tc>
                <a:tc>
                  <a:txBody>
                    <a:bodyPr/>
                    <a:lstStyle/>
                    <a:p>
                      <a:pPr algn="l" fontAlgn="ctr"/>
                      <a:r>
                        <a:rPr lang="en-AU" sz="1000" u="none" strike="noStrike" dirty="0">
                          <a:effectLst/>
                        </a:rPr>
                        <a:t>Minimising the risk of health </a:t>
                      </a:r>
                      <a:r>
                        <a:rPr lang="en-AU" sz="1000" u="none" strike="noStrike" dirty="0" smtClean="0">
                          <a:effectLst/>
                        </a:rPr>
                        <a:t>impacts </a:t>
                      </a:r>
                      <a:r>
                        <a:rPr lang="en-AU" sz="1000" u="none" strike="noStrike" dirty="0">
                          <a:effectLst/>
                        </a:rPr>
                        <a:t>to customers and community  </a:t>
                      </a:r>
                      <a:endParaRPr lang="en-AU" sz="1000" b="0" i="0" u="none" strike="noStrike" dirty="0">
                        <a:solidFill>
                          <a:srgbClr val="000000"/>
                        </a:solidFill>
                        <a:effectLst/>
                        <a:latin typeface="Century Gothic"/>
                      </a:endParaRPr>
                    </a:p>
                  </a:txBody>
                  <a:tcPr marL="29954" marR="0" marT="0" marB="0" anchor="ctr">
                    <a:solidFill>
                      <a:schemeClr val="accent5">
                        <a:lumMod val="20000"/>
                        <a:lumOff val="80000"/>
                      </a:schemeClr>
                    </a:solidFill>
                  </a:tcPr>
                </a:tc>
              </a:tr>
              <a:tr h="188960">
                <a:tc>
                  <a:txBody>
                    <a:bodyPr/>
                    <a:lstStyle/>
                    <a:p>
                      <a:pPr algn="ctr" fontAlgn="ctr"/>
                      <a:r>
                        <a:rPr lang="en-AU" sz="1200" b="1" u="none" strike="noStrike" dirty="0" smtClean="0">
                          <a:effectLst/>
                        </a:rPr>
                        <a:t>Economic</a:t>
                      </a:r>
                      <a:endParaRPr lang="en-AU" sz="1200" b="1" i="0" u="none" strike="noStrike" dirty="0">
                        <a:solidFill>
                          <a:srgbClr val="000000"/>
                        </a:solidFill>
                        <a:effectLst/>
                        <a:latin typeface="Century Gothic"/>
                      </a:endParaRPr>
                    </a:p>
                  </a:txBody>
                  <a:tcPr marL="0" marR="0" marT="0" marB="0" anchor="ctr">
                    <a:solidFill>
                      <a:schemeClr val="accent4">
                        <a:lumMod val="20000"/>
                        <a:lumOff val="80000"/>
                      </a:schemeClr>
                    </a:solidFill>
                  </a:tcPr>
                </a:tc>
                <a:tc>
                  <a:txBody>
                    <a:bodyPr/>
                    <a:lstStyle/>
                    <a:p>
                      <a:pPr algn="ctr" fontAlgn="ctr"/>
                      <a:r>
                        <a:rPr lang="en-AU" sz="1000" u="none" strike="noStrike" dirty="0">
                          <a:effectLst/>
                        </a:rPr>
                        <a:t>25</a:t>
                      </a:r>
                      <a:endParaRPr lang="en-AU" sz="1000" b="1" i="0" u="none" strike="noStrike" dirty="0">
                        <a:solidFill>
                          <a:srgbClr val="000000"/>
                        </a:solidFill>
                        <a:effectLst/>
                        <a:latin typeface="Century Gothic"/>
                      </a:endParaRPr>
                    </a:p>
                  </a:txBody>
                  <a:tcPr marL="0" marR="0" marT="0" marB="0" anchor="ctr">
                    <a:solidFill>
                      <a:schemeClr val="accent4">
                        <a:lumMod val="20000"/>
                        <a:lumOff val="80000"/>
                      </a:schemeClr>
                    </a:solidFill>
                  </a:tcPr>
                </a:tc>
                <a:tc>
                  <a:txBody>
                    <a:bodyPr/>
                    <a:lstStyle/>
                    <a:p>
                      <a:pPr algn="l" fontAlgn="ctr"/>
                      <a:r>
                        <a:rPr lang="en-AU" sz="1000" u="none" strike="noStrike" dirty="0">
                          <a:effectLst/>
                        </a:rPr>
                        <a:t>Cost </a:t>
                      </a:r>
                      <a:endParaRPr lang="en-AU" sz="1000" b="0" i="0" u="none" strike="noStrike" dirty="0">
                        <a:solidFill>
                          <a:srgbClr val="000000"/>
                        </a:solidFill>
                        <a:effectLst/>
                        <a:latin typeface="Century Gothic"/>
                      </a:endParaRPr>
                    </a:p>
                  </a:txBody>
                  <a:tcPr marL="29954" marR="0" marT="0" marB="0" anchor="ctr">
                    <a:solidFill>
                      <a:schemeClr val="accent4">
                        <a:lumMod val="20000"/>
                        <a:lumOff val="80000"/>
                      </a:schemeClr>
                    </a:solidFill>
                  </a:tcPr>
                </a:tc>
                <a:tc>
                  <a:txBody>
                    <a:bodyPr/>
                    <a:lstStyle/>
                    <a:p>
                      <a:pPr algn="ctr" fontAlgn="ctr"/>
                      <a:r>
                        <a:rPr lang="en-AU" sz="1000" u="none" strike="noStrike" dirty="0">
                          <a:effectLst/>
                        </a:rPr>
                        <a:t>100</a:t>
                      </a:r>
                      <a:endParaRPr lang="en-AU" sz="1000" b="0" i="0" u="none" strike="noStrike" dirty="0">
                        <a:solidFill>
                          <a:srgbClr val="000000"/>
                        </a:solidFill>
                        <a:effectLst/>
                        <a:latin typeface="Century Gothic"/>
                      </a:endParaRPr>
                    </a:p>
                  </a:txBody>
                  <a:tcPr marL="0" marR="0" marT="0" marB="0" anchor="ctr">
                    <a:solidFill>
                      <a:schemeClr val="accent4">
                        <a:lumMod val="20000"/>
                        <a:lumOff val="80000"/>
                      </a:schemeClr>
                    </a:solidFill>
                  </a:tcPr>
                </a:tc>
                <a:tc>
                  <a:txBody>
                    <a:bodyPr/>
                    <a:lstStyle/>
                    <a:p>
                      <a:pPr algn="l" fontAlgn="ctr"/>
                      <a:r>
                        <a:rPr lang="en-AU" sz="1000" u="none" strike="noStrike" dirty="0">
                          <a:effectLst/>
                        </a:rPr>
                        <a:t>Total cost to </a:t>
                      </a:r>
                      <a:r>
                        <a:rPr lang="en-AU" sz="1000" u="none" strike="noStrike" dirty="0" smtClean="0">
                          <a:solidFill>
                            <a:srgbClr val="FF0000"/>
                          </a:solidFill>
                          <a:effectLst/>
                        </a:rPr>
                        <a:t>supply customer</a:t>
                      </a:r>
                      <a:endParaRPr lang="en-AU" sz="1000" b="0" i="0" u="none" strike="noStrike" dirty="0">
                        <a:solidFill>
                          <a:srgbClr val="FF0000"/>
                        </a:solidFill>
                        <a:effectLst/>
                        <a:latin typeface="Century Gothic"/>
                      </a:endParaRPr>
                    </a:p>
                  </a:txBody>
                  <a:tcPr marL="29954" marR="0" marT="0" marB="0" anchor="ctr">
                    <a:solidFill>
                      <a:schemeClr val="accent4">
                        <a:lumMod val="20000"/>
                        <a:lumOff val="80000"/>
                      </a:schemeClr>
                    </a:solidFill>
                  </a:tcPr>
                </a:tc>
                <a:tc>
                  <a:txBody>
                    <a:bodyPr/>
                    <a:lstStyle/>
                    <a:p>
                      <a:pPr algn="ctr" fontAlgn="ctr"/>
                      <a:r>
                        <a:rPr lang="en-AU" sz="1000" u="none" strike="noStrike" dirty="0">
                          <a:effectLst/>
                        </a:rPr>
                        <a:t>100</a:t>
                      </a:r>
                      <a:endParaRPr lang="en-AU" sz="1000" b="0" i="0" u="none" strike="noStrike" dirty="0">
                        <a:solidFill>
                          <a:srgbClr val="000000"/>
                        </a:solidFill>
                        <a:effectLst/>
                        <a:latin typeface="Century Gothic"/>
                      </a:endParaRPr>
                    </a:p>
                  </a:txBody>
                  <a:tcPr marL="0" marR="0" marT="0" marB="0" anchor="ctr">
                    <a:solidFill>
                      <a:schemeClr val="accent4">
                        <a:lumMod val="20000"/>
                        <a:lumOff val="80000"/>
                      </a:schemeClr>
                    </a:solidFill>
                  </a:tcPr>
                </a:tc>
                <a:tc>
                  <a:txBody>
                    <a:bodyPr/>
                    <a:lstStyle/>
                    <a:p>
                      <a:pPr algn="l" fontAlgn="ctr"/>
                      <a:r>
                        <a:rPr lang="en-AU" sz="1000" u="none" strike="noStrike" dirty="0">
                          <a:effectLst/>
                        </a:rPr>
                        <a:t>Maximise efficient investment ensuring prudent use of financial resources</a:t>
                      </a:r>
                      <a:endParaRPr lang="en-AU" sz="1000" b="0" i="0" u="none" strike="noStrike" dirty="0">
                        <a:solidFill>
                          <a:srgbClr val="000000"/>
                        </a:solidFill>
                        <a:effectLst/>
                        <a:latin typeface="Century Gothic"/>
                      </a:endParaRPr>
                    </a:p>
                  </a:txBody>
                  <a:tcPr marL="29954" marR="0" marT="0" marB="0" anchor="ctr">
                    <a:solidFill>
                      <a:schemeClr val="accent4">
                        <a:lumMod val="20000"/>
                        <a:lumOff val="80000"/>
                      </a:schemeClr>
                    </a:solidFill>
                  </a:tcPr>
                </a:tc>
              </a:tr>
              <a:tr h="226828">
                <a:tc rowSpan="3">
                  <a:txBody>
                    <a:bodyPr/>
                    <a:lstStyle/>
                    <a:p>
                      <a:pPr algn="ctr" fontAlgn="ctr"/>
                      <a:r>
                        <a:rPr lang="en-AU" sz="1200" b="1" u="none" strike="noStrike" dirty="0">
                          <a:effectLst/>
                        </a:rPr>
                        <a:t>Technical</a:t>
                      </a:r>
                      <a:endParaRPr lang="en-AU" sz="1200" b="1" i="0" u="none" strike="noStrike" dirty="0">
                        <a:solidFill>
                          <a:srgbClr val="000000"/>
                        </a:solidFill>
                        <a:effectLst/>
                        <a:latin typeface="Century Gothic"/>
                      </a:endParaRPr>
                    </a:p>
                  </a:txBody>
                  <a:tcPr marL="0" marR="0" marT="0" marB="0" anchor="ctr">
                    <a:solidFill>
                      <a:schemeClr val="bg2">
                        <a:lumMod val="90000"/>
                      </a:schemeClr>
                    </a:solidFill>
                  </a:tcPr>
                </a:tc>
                <a:tc rowSpan="3">
                  <a:txBody>
                    <a:bodyPr/>
                    <a:lstStyle/>
                    <a:p>
                      <a:pPr algn="ctr" fontAlgn="ctr"/>
                      <a:r>
                        <a:rPr lang="en-AU" sz="1000" u="none" strike="noStrike" dirty="0">
                          <a:effectLst/>
                        </a:rPr>
                        <a:t>25</a:t>
                      </a:r>
                      <a:endParaRPr lang="en-AU" sz="1000" b="1" i="0" u="none" strike="noStrike" dirty="0">
                        <a:solidFill>
                          <a:srgbClr val="000000"/>
                        </a:solidFill>
                        <a:effectLst/>
                        <a:latin typeface="Century Gothic"/>
                      </a:endParaRPr>
                    </a:p>
                  </a:txBody>
                  <a:tcPr marL="0" marR="0" marT="0" marB="0" anchor="ctr">
                    <a:solidFill>
                      <a:schemeClr val="bg2">
                        <a:lumMod val="90000"/>
                      </a:schemeClr>
                    </a:solidFill>
                  </a:tcPr>
                </a:tc>
                <a:tc>
                  <a:txBody>
                    <a:bodyPr/>
                    <a:lstStyle/>
                    <a:p>
                      <a:pPr algn="l" fontAlgn="ctr"/>
                      <a:r>
                        <a:rPr lang="en-AU" sz="1000" u="none" strike="noStrike" dirty="0">
                          <a:effectLst/>
                        </a:rPr>
                        <a:t>Operational complexity </a:t>
                      </a:r>
                      <a:endParaRPr lang="en-AU" sz="1000" b="0" i="0" u="none" strike="noStrike" dirty="0">
                        <a:solidFill>
                          <a:srgbClr val="000000"/>
                        </a:solidFill>
                        <a:effectLst/>
                        <a:latin typeface="Century Gothic"/>
                      </a:endParaRPr>
                    </a:p>
                  </a:txBody>
                  <a:tcPr marL="29954" marR="0" marT="0" marB="0" anchor="ctr">
                    <a:solidFill>
                      <a:schemeClr val="bg2">
                        <a:lumMod val="90000"/>
                      </a:schemeClr>
                    </a:solidFill>
                  </a:tcPr>
                </a:tc>
                <a:tc>
                  <a:txBody>
                    <a:bodyPr/>
                    <a:lstStyle/>
                    <a:p>
                      <a:pPr algn="ctr" fontAlgn="ctr"/>
                      <a:r>
                        <a:rPr lang="en-AU" sz="1000" u="none" strike="noStrike" dirty="0">
                          <a:effectLst/>
                        </a:rPr>
                        <a:t>25</a:t>
                      </a:r>
                      <a:endParaRPr lang="en-AU" sz="1000" b="0" i="0" u="none" strike="noStrike" dirty="0">
                        <a:solidFill>
                          <a:srgbClr val="000000"/>
                        </a:solidFill>
                        <a:effectLst/>
                        <a:latin typeface="Century Gothic"/>
                      </a:endParaRPr>
                    </a:p>
                  </a:txBody>
                  <a:tcPr marL="0" marR="0" marT="0" marB="0" anchor="ctr">
                    <a:solidFill>
                      <a:schemeClr val="bg2">
                        <a:lumMod val="90000"/>
                      </a:schemeClr>
                    </a:solidFill>
                  </a:tcPr>
                </a:tc>
                <a:tc>
                  <a:txBody>
                    <a:bodyPr/>
                    <a:lstStyle/>
                    <a:p>
                      <a:pPr algn="l" fontAlgn="ctr"/>
                      <a:r>
                        <a:rPr lang="en-AU" sz="1000" u="none" strike="noStrike" dirty="0">
                          <a:effectLst/>
                        </a:rPr>
                        <a:t>Ease of operation and flexibility</a:t>
                      </a:r>
                      <a:endParaRPr lang="en-AU" sz="1000" b="0" i="0" u="none" strike="noStrike" dirty="0">
                        <a:solidFill>
                          <a:srgbClr val="000000"/>
                        </a:solidFill>
                        <a:effectLst/>
                        <a:latin typeface="Century Gothic"/>
                      </a:endParaRPr>
                    </a:p>
                  </a:txBody>
                  <a:tcPr marL="29954" marR="0" marT="0" marB="0" anchor="ctr">
                    <a:solidFill>
                      <a:schemeClr val="bg2">
                        <a:lumMod val="90000"/>
                      </a:schemeClr>
                    </a:solidFill>
                  </a:tcPr>
                </a:tc>
                <a:tc>
                  <a:txBody>
                    <a:bodyPr/>
                    <a:lstStyle/>
                    <a:p>
                      <a:pPr algn="ctr" fontAlgn="ctr"/>
                      <a:r>
                        <a:rPr lang="en-AU" sz="1000" u="none" strike="noStrike" dirty="0">
                          <a:effectLst/>
                        </a:rPr>
                        <a:t>100</a:t>
                      </a:r>
                      <a:endParaRPr lang="en-AU" sz="1000" b="0" i="0" u="none" strike="noStrike" dirty="0">
                        <a:solidFill>
                          <a:srgbClr val="000000"/>
                        </a:solidFill>
                        <a:effectLst/>
                        <a:latin typeface="Century Gothic"/>
                      </a:endParaRPr>
                    </a:p>
                  </a:txBody>
                  <a:tcPr marL="0" marR="0" marT="0" marB="0" anchor="ctr">
                    <a:solidFill>
                      <a:schemeClr val="bg2">
                        <a:lumMod val="90000"/>
                      </a:schemeClr>
                    </a:solidFill>
                  </a:tcPr>
                </a:tc>
                <a:tc>
                  <a:txBody>
                    <a:bodyPr/>
                    <a:lstStyle/>
                    <a:p>
                      <a:pPr algn="l" fontAlgn="ctr"/>
                      <a:r>
                        <a:rPr lang="en-AU" sz="1000" u="none" strike="noStrike" dirty="0">
                          <a:effectLst/>
                        </a:rPr>
                        <a:t>Minimise operational </a:t>
                      </a:r>
                      <a:r>
                        <a:rPr lang="en-AU" sz="1000" u="none" strike="noStrike" dirty="0" smtClean="0">
                          <a:effectLst/>
                        </a:rPr>
                        <a:t>risks from </a:t>
                      </a:r>
                      <a:r>
                        <a:rPr lang="en-AU" sz="1000" u="none" strike="noStrike" dirty="0">
                          <a:effectLst/>
                        </a:rPr>
                        <a:t>complexity of </a:t>
                      </a:r>
                      <a:r>
                        <a:rPr lang="en-AU" sz="1000" u="none" strike="noStrike" dirty="0" smtClean="0">
                          <a:effectLst/>
                        </a:rPr>
                        <a:t>systems [current and future]</a:t>
                      </a:r>
                      <a:endParaRPr lang="en-AU" sz="1000" b="0" i="0" u="none" strike="noStrike" dirty="0">
                        <a:solidFill>
                          <a:srgbClr val="000000"/>
                        </a:solidFill>
                        <a:effectLst/>
                        <a:latin typeface="Century Gothic"/>
                      </a:endParaRPr>
                    </a:p>
                  </a:txBody>
                  <a:tcPr marL="29954" marR="0" marT="0" marB="0" anchor="ctr">
                    <a:solidFill>
                      <a:schemeClr val="bg2">
                        <a:lumMod val="90000"/>
                      </a:schemeClr>
                    </a:solidFill>
                  </a:tcPr>
                </a:tc>
              </a:tr>
              <a:tr h="226828">
                <a:tc vMerge="1">
                  <a:txBody>
                    <a:bodyPr/>
                    <a:lstStyle/>
                    <a:p>
                      <a:endParaRPr lang="en-AU"/>
                    </a:p>
                  </a:txBody>
                  <a:tcPr/>
                </a:tc>
                <a:tc vMerge="1">
                  <a:txBody>
                    <a:bodyPr/>
                    <a:lstStyle/>
                    <a:p>
                      <a:endParaRPr lang="en-AU"/>
                    </a:p>
                  </a:txBody>
                  <a:tcPr/>
                </a:tc>
                <a:tc>
                  <a:txBody>
                    <a:bodyPr/>
                    <a:lstStyle/>
                    <a:p>
                      <a:pPr algn="l" fontAlgn="ctr"/>
                      <a:r>
                        <a:rPr lang="en-AU" sz="1000" u="none" strike="noStrike" dirty="0">
                          <a:effectLst/>
                        </a:rPr>
                        <a:t>Complexity</a:t>
                      </a:r>
                      <a:endParaRPr lang="en-AU" sz="1000" b="0" i="0" u="none" strike="noStrike" dirty="0">
                        <a:solidFill>
                          <a:srgbClr val="000000"/>
                        </a:solidFill>
                        <a:effectLst/>
                        <a:latin typeface="Century Gothic"/>
                      </a:endParaRPr>
                    </a:p>
                  </a:txBody>
                  <a:tcPr marL="29954" marR="0" marT="0" marB="0" anchor="ctr">
                    <a:solidFill>
                      <a:schemeClr val="bg2">
                        <a:lumMod val="90000"/>
                      </a:schemeClr>
                    </a:solidFill>
                  </a:tcPr>
                </a:tc>
                <a:tc>
                  <a:txBody>
                    <a:bodyPr/>
                    <a:lstStyle/>
                    <a:p>
                      <a:pPr algn="ctr" fontAlgn="ctr"/>
                      <a:r>
                        <a:rPr lang="en-AU" sz="1000" u="none" strike="noStrike">
                          <a:effectLst/>
                        </a:rPr>
                        <a:t>25</a:t>
                      </a:r>
                      <a:endParaRPr lang="en-AU" sz="1000" b="0" i="0" u="none" strike="noStrike">
                        <a:solidFill>
                          <a:srgbClr val="000000"/>
                        </a:solidFill>
                        <a:effectLst/>
                        <a:latin typeface="Century Gothic"/>
                      </a:endParaRPr>
                    </a:p>
                  </a:txBody>
                  <a:tcPr marL="0" marR="0" marT="0" marB="0" anchor="ctr">
                    <a:solidFill>
                      <a:schemeClr val="bg2">
                        <a:lumMod val="90000"/>
                      </a:schemeClr>
                    </a:solidFill>
                  </a:tcPr>
                </a:tc>
                <a:tc>
                  <a:txBody>
                    <a:bodyPr/>
                    <a:lstStyle/>
                    <a:p>
                      <a:pPr algn="l" fontAlgn="ctr"/>
                      <a:r>
                        <a:rPr lang="en-AU" sz="1000" u="none" strike="noStrike" dirty="0">
                          <a:effectLst/>
                        </a:rPr>
                        <a:t>System complexity</a:t>
                      </a:r>
                      <a:endParaRPr lang="en-AU" sz="1000" b="0" i="0" u="none" strike="noStrike" dirty="0">
                        <a:solidFill>
                          <a:srgbClr val="000000"/>
                        </a:solidFill>
                        <a:effectLst/>
                        <a:latin typeface="Century Gothic"/>
                      </a:endParaRPr>
                    </a:p>
                  </a:txBody>
                  <a:tcPr marL="29954" marR="0" marT="0" marB="0" anchor="ctr">
                    <a:solidFill>
                      <a:schemeClr val="bg2">
                        <a:lumMod val="90000"/>
                      </a:schemeClr>
                    </a:solidFill>
                  </a:tcPr>
                </a:tc>
                <a:tc>
                  <a:txBody>
                    <a:bodyPr/>
                    <a:lstStyle/>
                    <a:p>
                      <a:pPr algn="ctr" fontAlgn="ctr"/>
                      <a:r>
                        <a:rPr lang="en-AU" sz="1000" u="none" strike="noStrike">
                          <a:effectLst/>
                        </a:rPr>
                        <a:t>100</a:t>
                      </a:r>
                      <a:endParaRPr lang="en-AU" sz="1000" b="0" i="0" u="none" strike="noStrike">
                        <a:solidFill>
                          <a:srgbClr val="000000"/>
                        </a:solidFill>
                        <a:effectLst/>
                        <a:latin typeface="Century Gothic"/>
                      </a:endParaRPr>
                    </a:p>
                  </a:txBody>
                  <a:tcPr marL="0" marR="0" marT="0" marB="0" anchor="ctr">
                    <a:solidFill>
                      <a:schemeClr val="bg2">
                        <a:lumMod val="90000"/>
                      </a:schemeClr>
                    </a:solidFill>
                  </a:tcPr>
                </a:tc>
                <a:tc>
                  <a:txBody>
                    <a:bodyPr/>
                    <a:lstStyle/>
                    <a:p>
                      <a:pPr algn="l" fontAlgn="ctr"/>
                      <a:r>
                        <a:rPr lang="en-AU" sz="1000" u="none" strike="noStrike" dirty="0">
                          <a:effectLst/>
                        </a:rPr>
                        <a:t>Minimise functionality risks due to complexity of systems </a:t>
                      </a:r>
                      <a:r>
                        <a:rPr lang="en-AU" sz="1000" u="none" strike="noStrike" baseline="0" dirty="0" smtClean="0">
                          <a:effectLst/>
                        </a:rPr>
                        <a:t> </a:t>
                      </a:r>
                      <a:r>
                        <a:rPr lang="en-AU" sz="1000" u="none" strike="noStrike" dirty="0" smtClean="0">
                          <a:effectLst/>
                        </a:rPr>
                        <a:t>[</a:t>
                      </a:r>
                      <a:r>
                        <a:rPr lang="en-AU" sz="1000" u="none" strike="noStrike" dirty="0">
                          <a:effectLst/>
                        </a:rPr>
                        <a:t>current </a:t>
                      </a:r>
                      <a:r>
                        <a:rPr lang="en-AU" sz="1000" u="none" strike="noStrike" dirty="0" smtClean="0">
                          <a:effectLst/>
                        </a:rPr>
                        <a:t>and future]</a:t>
                      </a:r>
                      <a:endParaRPr lang="en-AU" sz="1000" b="0" i="0" u="none" strike="noStrike" dirty="0">
                        <a:solidFill>
                          <a:srgbClr val="000000"/>
                        </a:solidFill>
                        <a:effectLst/>
                        <a:latin typeface="Century Gothic"/>
                      </a:endParaRPr>
                    </a:p>
                  </a:txBody>
                  <a:tcPr marL="29954" marR="0" marT="0" marB="0" anchor="ctr">
                    <a:solidFill>
                      <a:schemeClr val="bg2">
                        <a:lumMod val="90000"/>
                      </a:schemeClr>
                    </a:solidFill>
                  </a:tcPr>
                </a:tc>
              </a:tr>
              <a:tr h="322431">
                <a:tc vMerge="1">
                  <a:txBody>
                    <a:bodyPr/>
                    <a:lstStyle/>
                    <a:p>
                      <a:endParaRPr lang="en-AU"/>
                    </a:p>
                  </a:txBody>
                  <a:tcPr/>
                </a:tc>
                <a:tc vMerge="1">
                  <a:txBody>
                    <a:bodyPr/>
                    <a:lstStyle/>
                    <a:p>
                      <a:endParaRPr lang="en-AU"/>
                    </a:p>
                  </a:txBody>
                  <a:tcPr/>
                </a:tc>
                <a:tc>
                  <a:txBody>
                    <a:bodyPr/>
                    <a:lstStyle/>
                    <a:p>
                      <a:pPr algn="l" fontAlgn="ctr"/>
                      <a:r>
                        <a:rPr lang="en-AU" sz="1000" u="none" strike="noStrike" dirty="0">
                          <a:effectLst/>
                        </a:rPr>
                        <a:t>Reliability</a:t>
                      </a:r>
                      <a:endParaRPr lang="en-AU" sz="1000" b="0" i="0" u="none" strike="noStrike" dirty="0">
                        <a:solidFill>
                          <a:srgbClr val="000000"/>
                        </a:solidFill>
                        <a:effectLst/>
                        <a:latin typeface="Century Gothic"/>
                      </a:endParaRPr>
                    </a:p>
                  </a:txBody>
                  <a:tcPr marL="29954" marR="0" marT="0" marB="0" anchor="ctr">
                    <a:solidFill>
                      <a:schemeClr val="bg2">
                        <a:lumMod val="90000"/>
                      </a:schemeClr>
                    </a:solidFill>
                  </a:tcPr>
                </a:tc>
                <a:tc>
                  <a:txBody>
                    <a:bodyPr/>
                    <a:lstStyle/>
                    <a:p>
                      <a:pPr algn="ctr" fontAlgn="ctr"/>
                      <a:r>
                        <a:rPr lang="en-AU" sz="1000" u="none" strike="noStrike" dirty="0">
                          <a:effectLst/>
                        </a:rPr>
                        <a:t>50</a:t>
                      </a:r>
                      <a:endParaRPr lang="en-AU" sz="1000" b="0" i="0" u="none" strike="noStrike" dirty="0">
                        <a:solidFill>
                          <a:srgbClr val="000000"/>
                        </a:solidFill>
                        <a:effectLst/>
                        <a:latin typeface="Century Gothic"/>
                      </a:endParaRPr>
                    </a:p>
                  </a:txBody>
                  <a:tcPr marL="0" marR="0" marT="0" marB="0" anchor="ctr">
                    <a:solidFill>
                      <a:schemeClr val="bg2">
                        <a:lumMod val="90000"/>
                      </a:schemeClr>
                    </a:solidFill>
                  </a:tcPr>
                </a:tc>
                <a:tc>
                  <a:txBody>
                    <a:bodyPr/>
                    <a:lstStyle/>
                    <a:p>
                      <a:pPr algn="l" fontAlgn="ctr"/>
                      <a:r>
                        <a:rPr lang="en-AU" sz="1000" u="none" strike="noStrike" dirty="0">
                          <a:effectLst/>
                        </a:rPr>
                        <a:t>Functionality / redundancy</a:t>
                      </a:r>
                      <a:endParaRPr lang="en-AU" sz="1000" b="0" i="0" u="none" strike="noStrike" dirty="0">
                        <a:solidFill>
                          <a:srgbClr val="000000"/>
                        </a:solidFill>
                        <a:effectLst/>
                        <a:latin typeface="Century Gothic"/>
                      </a:endParaRPr>
                    </a:p>
                  </a:txBody>
                  <a:tcPr marL="29954" marR="0" marT="0" marB="0" anchor="ctr">
                    <a:solidFill>
                      <a:schemeClr val="bg2">
                        <a:lumMod val="90000"/>
                      </a:schemeClr>
                    </a:solidFill>
                  </a:tcPr>
                </a:tc>
                <a:tc>
                  <a:txBody>
                    <a:bodyPr/>
                    <a:lstStyle/>
                    <a:p>
                      <a:pPr algn="ctr" fontAlgn="ctr"/>
                      <a:r>
                        <a:rPr lang="en-AU" sz="1000" u="none" strike="noStrike" dirty="0">
                          <a:effectLst/>
                        </a:rPr>
                        <a:t>100</a:t>
                      </a:r>
                      <a:endParaRPr lang="en-AU" sz="1000" b="0" i="0" u="none" strike="noStrike" dirty="0">
                        <a:solidFill>
                          <a:srgbClr val="000000"/>
                        </a:solidFill>
                        <a:effectLst/>
                        <a:latin typeface="Century Gothic"/>
                      </a:endParaRPr>
                    </a:p>
                  </a:txBody>
                  <a:tcPr marL="0" marR="0" marT="0" marB="0" anchor="ctr">
                    <a:solidFill>
                      <a:schemeClr val="bg2">
                        <a:lumMod val="90000"/>
                      </a:schemeClr>
                    </a:solidFill>
                  </a:tcPr>
                </a:tc>
                <a:tc>
                  <a:txBody>
                    <a:bodyPr/>
                    <a:lstStyle/>
                    <a:p>
                      <a:pPr algn="l" fontAlgn="ctr"/>
                      <a:r>
                        <a:rPr lang="en-AU" sz="1000" u="none" strike="noStrike" dirty="0">
                          <a:effectLst/>
                        </a:rPr>
                        <a:t>Maximise functionality and resilience of infrastructure  [current </a:t>
                      </a:r>
                      <a:r>
                        <a:rPr lang="en-AU" sz="1000" u="none" strike="noStrike" dirty="0" smtClean="0">
                          <a:effectLst/>
                        </a:rPr>
                        <a:t>and future]</a:t>
                      </a:r>
                      <a:endParaRPr lang="en-AU" sz="1000" b="0" i="0" u="none" strike="noStrike" dirty="0">
                        <a:solidFill>
                          <a:srgbClr val="000000"/>
                        </a:solidFill>
                        <a:effectLst/>
                        <a:latin typeface="Century Gothic"/>
                      </a:endParaRPr>
                    </a:p>
                  </a:txBody>
                  <a:tcPr marL="29954" marR="0" marT="0" marB="0" anchor="ctr">
                    <a:solidFill>
                      <a:schemeClr val="bg2">
                        <a:lumMod val="90000"/>
                      </a:schemeClr>
                    </a:solidFill>
                  </a:tcPr>
                </a:tc>
              </a:tr>
            </a:tbl>
          </a:graphicData>
        </a:graphic>
      </p:graphicFrame>
      <p:sp>
        <p:nvSpPr>
          <p:cNvPr id="6" name="Subtitle 1"/>
          <p:cNvSpPr>
            <a:spLocks noGrp="1"/>
          </p:cNvSpPr>
          <p:nvPr>
            <p:ph type="subTitle" idx="1"/>
          </p:nvPr>
        </p:nvSpPr>
        <p:spPr>
          <a:xfrm>
            <a:off x="61222" y="-15633"/>
            <a:ext cx="7315200" cy="554400"/>
          </a:xfrm>
        </p:spPr>
        <p:txBody>
          <a:bodyPr/>
          <a:lstStyle/>
          <a:p>
            <a:r>
              <a:rPr lang="en-AU" sz="2800" dirty="0" smtClean="0"/>
              <a:t>REVISED CRITERIA - all</a:t>
            </a:r>
            <a:endParaRPr lang="en-AU" sz="2800" dirty="0"/>
          </a:p>
        </p:txBody>
      </p:sp>
      <p:sp>
        <p:nvSpPr>
          <p:cNvPr id="2" name="TextBox 1"/>
          <p:cNvSpPr txBox="1"/>
          <p:nvPr/>
        </p:nvSpPr>
        <p:spPr>
          <a:xfrm>
            <a:off x="5774267" y="152400"/>
            <a:ext cx="3264957" cy="307777"/>
          </a:xfrm>
          <a:prstGeom prst="rect">
            <a:avLst/>
          </a:prstGeom>
          <a:noFill/>
        </p:spPr>
        <p:txBody>
          <a:bodyPr wrap="square" rtlCol="0">
            <a:spAutoFit/>
          </a:bodyPr>
          <a:lstStyle/>
          <a:p>
            <a:r>
              <a:rPr lang="en-AU" sz="1400" dirty="0" smtClean="0">
                <a:solidFill>
                  <a:srgbClr val="FF0000"/>
                </a:solidFill>
              </a:rPr>
              <a:t>Red text indicates what has changed</a:t>
            </a:r>
            <a:endParaRPr lang="en-AU" sz="1400" dirty="0">
              <a:solidFill>
                <a:srgbClr val="FF0000"/>
              </a:solidFill>
            </a:endParaRPr>
          </a:p>
        </p:txBody>
      </p:sp>
    </p:spTree>
    <p:extLst>
      <p:ext uri="{BB962C8B-B14F-4D97-AF65-F5344CB8AC3E}">
        <p14:creationId xmlns:p14="http://schemas.microsoft.com/office/powerpoint/2010/main" val="525869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Acknowledgement of Country</a:t>
            </a:r>
            <a:endParaRPr lang="en-AU" dirty="0"/>
          </a:p>
        </p:txBody>
      </p:sp>
      <p:sp>
        <p:nvSpPr>
          <p:cNvPr id="3" name="Content Placeholder 2"/>
          <p:cNvSpPr>
            <a:spLocks noGrp="1"/>
          </p:cNvSpPr>
          <p:nvPr>
            <p:ph idx="10"/>
          </p:nvPr>
        </p:nvSpPr>
        <p:spPr>
          <a:xfrm>
            <a:off x="432000" y="1136557"/>
            <a:ext cx="6144060" cy="2530800"/>
          </a:xfrm>
        </p:spPr>
        <p:txBody>
          <a:bodyPr/>
          <a:lstStyle/>
          <a:p>
            <a:endParaRPr lang="en-AU" dirty="0"/>
          </a:p>
          <a:p>
            <a:r>
              <a:rPr lang="en-AU" dirty="0" smtClean="0"/>
              <a:t>We </a:t>
            </a:r>
            <a:r>
              <a:rPr lang="en-AU" dirty="0"/>
              <a:t>acknowledge and respect the traditional custodians of the land on which we </a:t>
            </a:r>
            <a:r>
              <a:rPr lang="en-AU" dirty="0" smtClean="0"/>
              <a:t>meet.</a:t>
            </a:r>
          </a:p>
          <a:p>
            <a:endParaRPr lang="en-AU" dirty="0"/>
          </a:p>
          <a:p>
            <a:r>
              <a:rPr lang="en-AU" dirty="0" smtClean="0"/>
              <a:t>We </a:t>
            </a:r>
            <a:r>
              <a:rPr lang="en-AU" dirty="0"/>
              <a:t>appreciate and thank them for their care of this land. </a:t>
            </a:r>
            <a:endParaRPr lang="en-AU" dirty="0" smtClean="0"/>
          </a:p>
          <a:p>
            <a:endParaRPr lang="en-AU" dirty="0"/>
          </a:p>
        </p:txBody>
      </p:sp>
      <p:sp>
        <p:nvSpPr>
          <p:cNvPr id="4" name="Slide Number Placeholder 3"/>
          <p:cNvSpPr>
            <a:spLocks noGrp="1"/>
          </p:cNvSpPr>
          <p:nvPr>
            <p:ph type="sldNum" sz="quarter" idx="4"/>
          </p:nvPr>
        </p:nvSpPr>
        <p:spPr/>
        <p:txBody>
          <a:bodyPr/>
          <a:lstStyle/>
          <a:p>
            <a:r>
              <a:rPr lang="en-US" smtClean="0"/>
              <a:t>Page </a:t>
            </a:r>
            <a:fld id="{2066355A-084C-D24E-9AD2-7E4FC41EA627}" type="slidenum">
              <a:rPr lang="en-US" smtClean="0"/>
              <a:pPr/>
              <a:t>3</a:t>
            </a:fld>
            <a:endParaRPr lang="en-US" dirty="0"/>
          </a:p>
        </p:txBody>
      </p:sp>
    </p:spTree>
    <p:extLst>
      <p:ext uri="{BB962C8B-B14F-4D97-AF65-F5344CB8AC3E}">
        <p14:creationId xmlns:p14="http://schemas.microsoft.com/office/powerpoint/2010/main" val="2431618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Welcome and Apologies</a:t>
            </a:r>
            <a:endParaRPr lang="en-AU" dirty="0"/>
          </a:p>
        </p:txBody>
      </p:sp>
      <p:sp>
        <p:nvSpPr>
          <p:cNvPr id="3" name="Content Placeholder 2"/>
          <p:cNvSpPr>
            <a:spLocks noGrp="1"/>
          </p:cNvSpPr>
          <p:nvPr>
            <p:ph idx="10"/>
          </p:nvPr>
        </p:nvSpPr>
        <p:spPr/>
        <p:txBody>
          <a:bodyPr/>
          <a:lstStyle/>
          <a:p>
            <a:r>
              <a:rPr lang="en-AU" dirty="0" smtClean="0"/>
              <a:t>Welcome everyone!</a:t>
            </a:r>
          </a:p>
          <a:p>
            <a:endParaRPr lang="en-AU" dirty="0"/>
          </a:p>
          <a:p>
            <a:r>
              <a:rPr lang="en-AU" dirty="0" smtClean="0"/>
              <a:t>Welcome those attending for the first time.</a:t>
            </a:r>
          </a:p>
          <a:p>
            <a:endParaRPr lang="en-AU" dirty="0" smtClean="0"/>
          </a:p>
          <a:p>
            <a:r>
              <a:rPr lang="en-AU" dirty="0" smtClean="0"/>
              <a:t>Apologies received, delegates and information to be shared.</a:t>
            </a:r>
          </a:p>
        </p:txBody>
      </p:sp>
      <p:sp>
        <p:nvSpPr>
          <p:cNvPr id="4" name="Slide Number Placeholder 3"/>
          <p:cNvSpPr>
            <a:spLocks noGrp="1"/>
          </p:cNvSpPr>
          <p:nvPr>
            <p:ph type="sldNum" sz="quarter" idx="4"/>
          </p:nvPr>
        </p:nvSpPr>
        <p:spPr/>
        <p:txBody>
          <a:bodyPr/>
          <a:lstStyle/>
          <a:p>
            <a:r>
              <a:rPr lang="en-US" smtClean="0"/>
              <a:t>Page </a:t>
            </a:r>
            <a:fld id="{2066355A-084C-D24E-9AD2-7E4FC41EA627}" type="slidenum">
              <a:rPr lang="en-US" smtClean="0"/>
              <a:pPr/>
              <a:t>4</a:t>
            </a:fld>
            <a:endParaRPr lang="en-US" dirty="0"/>
          </a:p>
        </p:txBody>
      </p:sp>
    </p:spTree>
    <p:extLst>
      <p:ext uri="{BB962C8B-B14F-4D97-AF65-F5344CB8AC3E}">
        <p14:creationId xmlns:p14="http://schemas.microsoft.com/office/powerpoint/2010/main" val="702165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Minutes and Action Items</a:t>
            </a:r>
            <a:endParaRPr lang="en-AU" dirty="0"/>
          </a:p>
        </p:txBody>
      </p:sp>
      <p:sp>
        <p:nvSpPr>
          <p:cNvPr id="3" name="Content Placeholder 2"/>
          <p:cNvSpPr>
            <a:spLocks noGrp="1"/>
          </p:cNvSpPr>
          <p:nvPr>
            <p:ph idx="10"/>
          </p:nvPr>
        </p:nvSpPr>
        <p:spPr/>
        <p:txBody>
          <a:bodyPr/>
          <a:lstStyle/>
          <a:p>
            <a:r>
              <a:rPr lang="en-AU" dirty="0" smtClean="0"/>
              <a:t>Minutes of last meeting tabled.</a:t>
            </a:r>
          </a:p>
          <a:p>
            <a:endParaRPr lang="en-AU" dirty="0"/>
          </a:p>
          <a:p>
            <a:r>
              <a:rPr lang="en-AU" dirty="0" smtClean="0"/>
              <a:t>Review of action items.</a:t>
            </a:r>
          </a:p>
          <a:p>
            <a:endParaRPr lang="en-AU" dirty="0"/>
          </a:p>
          <a:p>
            <a:r>
              <a:rPr lang="en-AU" dirty="0" smtClean="0"/>
              <a:t>Feedback on objectives and criteria from those who couldn’t attend last meeting.</a:t>
            </a:r>
          </a:p>
          <a:p>
            <a:endParaRPr lang="en-AU" dirty="0"/>
          </a:p>
          <a:p>
            <a:endParaRPr lang="en-AU" dirty="0"/>
          </a:p>
        </p:txBody>
      </p:sp>
      <p:sp>
        <p:nvSpPr>
          <p:cNvPr id="4" name="Slide Number Placeholder 3"/>
          <p:cNvSpPr>
            <a:spLocks noGrp="1"/>
          </p:cNvSpPr>
          <p:nvPr>
            <p:ph type="sldNum" sz="quarter" idx="4"/>
          </p:nvPr>
        </p:nvSpPr>
        <p:spPr/>
        <p:txBody>
          <a:bodyPr/>
          <a:lstStyle/>
          <a:p>
            <a:r>
              <a:rPr lang="en-US" dirty="0" smtClean="0"/>
              <a:t>Page </a:t>
            </a:r>
            <a:fld id="{2066355A-084C-D24E-9AD2-7E4FC41EA627}" type="slidenum">
              <a:rPr lang="en-US" smtClean="0"/>
              <a:pPr/>
              <a:t>5</a:t>
            </a:fld>
            <a:endParaRPr lang="en-US" dirty="0"/>
          </a:p>
        </p:txBody>
      </p:sp>
    </p:spTree>
    <p:extLst>
      <p:ext uri="{BB962C8B-B14F-4D97-AF65-F5344CB8AC3E}">
        <p14:creationId xmlns:p14="http://schemas.microsoft.com/office/powerpoint/2010/main" val="4269890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Update on demand projections</a:t>
            </a:r>
            <a:endParaRPr lang="en-AU" dirty="0"/>
          </a:p>
        </p:txBody>
      </p:sp>
      <p:sp>
        <p:nvSpPr>
          <p:cNvPr id="4" name="Slide Number Placeholder 3"/>
          <p:cNvSpPr>
            <a:spLocks noGrp="1"/>
          </p:cNvSpPr>
          <p:nvPr>
            <p:ph type="sldNum" sz="quarter" idx="4"/>
          </p:nvPr>
        </p:nvSpPr>
        <p:spPr/>
        <p:txBody>
          <a:bodyPr/>
          <a:lstStyle/>
          <a:p>
            <a:r>
              <a:rPr lang="en-US" smtClean="0"/>
              <a:t>Page </a:t>
            </a:r>
            <a:fld id="{2066355A-084C-D24E-9AD2-7E4FC41EA627}" type="slidenum">
              <a:rPr lang="en-US" smtClean="0"/>
              <a:pPr/>
              <a:t>6</a:t>
            </a:fld>
            <a:endParaRPr lang="en-US" dirty="0"/>
          </a:p>
        </p:txBody>
      </p:sp>
      <p:sp>
        <p:nvSpPr>
          <p:cNvPr id="5" name="Content Placeholder 2"/>
          <p:cNvSpPr txBox="1">
            <a:spLocks/>
          </p:cNvSpPr>
          <p:nvPr/>
        </p:nvSpPr>
        <p:spPr>
          <a:xfrm>
            <a:off x="432000" y="1526664"/>
            <a:ext cx="8522453" cy="463643"/>
          </a:xfrm>
          <a:prstGeom prst="rect">
            <a:avLst/>
          </a:prstGeom>
        </p:spPr>
        <p:txBody>
          <a:bodyPr vert="horz" lIns="91440" tIns="45720" rIns="91440" bIns="45720" rtlCol="0">
            <a:normAutofit/>
          </a:bodyPr>
          <a:lstStyle>
            <a:lvl1pPr marL="0" indent="0" algn="l" defTabSz="457200" rtl="0" eaLnBrk="1" latinLnBrk="0" hangingPunct="1">
              <a:lnSpc>
                <a:spcPct val="110000"/>
              </a:lnSpc>
              <a:spcBef>
                <a:spcPts val="0"/>
              </a:spcBef>
              <a:spcAft>
                <a:spcPts val="300"/>
              </a:spcAft>
              <a:buFont typeface="Arial"/>
              <a:buNone/>
              <a:defRPr sz="1600" kern="1200" baseline="0">
                <a:solidFill>
                  <a:srgbClr val="606365"/>
                </a:solidFill>
                <a:latin typeface="Century Gothic" panose="020B0502020202020204" pitchFamily="34" charset="0"/>
                <a:ea typeface="+mn-ea"/>
                <a:cs typeface="+mn-cs"/>
              </a:defRPr>
            </a:lvl1pPr>
            <a:lvl2pPr marL="288000" indent="-252000" algn="l" defTabSz="457200" rtl="0" eaLnBrk="1" latinLnBrk="0" hangingPunct="1">
              <a:lnSpc>
                <a:spcPct val="130000"/>
              </a:lnSpc>
              <a:spcBef>
                <a:spcPts val="0"/>
              </a:spcBef>
              <a:buFont typeface="Arial" panose="020B0604020202020204" pitchFamily="34" charset="0"/>
              <a:buChar char="•"/>
              <a:defRPr sz="1600" kern="1200">
                <a:solidFill>
                  <a:srgbClr val="606365"/>
                </a:solidFill>
                <a:latin typeface="Century Gothic" panose="020B0502020202020204" pitchFamily="34" charset="0"/>
                <a:ea typeface="+mn-ea"/>
                <a:cs typeface="+mn-cs"/>
              </a:defRPr>
            </a:lvl2pPr>
            <a:lvl3pPr marL="720000" indent="-252000" algn="l" defTabSz="457200" rtl="0" eaLnBrk="1" latinLnBrk="0" hangingPunct="1">
              <a:lnSpc>
                <a:spcPct val="130000"/>
              </a:lnSpc>
              <a:spcBef>
                <a:spcPts val="0"/>
              </a:spcBef>
              <a:buFont typeface="Calibri" panose="020F0502020204030204" pitchFamily="34" charset="0"/>
              <a:buChar char="‒"/>
              <a:defRPr sz="1600" kern="1200">
                <a:solidFill>
                  <a:srgbClr val="606365"/>
                </a:solidFill>
                <a:latin typeface="Century Gothic" panose="020B0502020202020204" pitchFamily="34" charset="0"/>
                <a:ea typeface="+mn-ea"/>
                <a:cs typeface="+mn-cs"/>
              </a:defRPr>
            </a:lvl3pPr>
            <a:lvl4pPr marL="1080000" indent="-252000" algn="l" defTabSz="457200" rtl="0" eaLnBrk="1" latinLnBrk="0" hangingPunct="1">
              <a:lnSpc>
                <a:spcPct val="130000"/>
              </a:lnSpc>
              <a:spcBef>
                <a:spcPts val="0"/>
              </a:spcBef>
              <a:buFont typeface="Courier New" panose="02070309020205020404" pitchFamily="49" charset="0"/>
              <a:buChar char="o"/>
              <a:defRPr sz="1600" kern="1200">
                <a:solidFill>
                  <a:srgbClr val="606365"/>
                </a:solidFill>
                <a:latin typeface="Century Gothic" panose="020B0502020202020204" pitchFamily="34" charset="0"/>
                <a:ea typeface="+mn-ea"/>
                <a:cs typeface="+mn-cs"/>
              </a:defRPr>
            </a:lvl4pPr>
            <a:lvl5pPr marL="1828800" marR="0" indent="0" algn="l" defTabSz="457200" rtl="0" eaLnBrk="1" fontAlgn="auto" latinLnBrk="0" hangingPunct="1">
              <a:lnSpc>
                <a:spcPct val="130000"/>
              </a:lnSpc>
              <a:spcBef>
                <a:spcPts val="0"/>
              </a:spcBef>
              <a:spcAft>
                <a:spcPts val="0"/>
              </a:spcAft>
              <a:buClrTx/>
              <a:buSzTx/>
              <a:buFont typeface="Wingdings" panose="05000000000000000000" pitchFamily="2" charset="2"/>
              <a:buNone/>
              <a:tabLst/>
              <a:defRPr sz="1600" kern="1200">
                <a:solidFill>
                  <a:srgbClr val="606365"/>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4213225" algn="l"/>
              </a:tabLst>
            </a:pPr>
            <a:r>
              <a:rPr lang="en-AU" dirty="0" smtClean="0">
                <a:solidFill>
                  <a:schemeClr val="tx1"/>
                </a:solidFill>
              </a:rPr>
              <a:t>                  2009 plan                                         Prelim updated model circa Oct 2017</a:t>
            </a:r>
            <a:endParaRPr lang="en-AU" dirty="0" smtClean="0"/>
          </a:p>
          <a:p>
            <a:endParaRPr lang="en-AU" dirty="0" smtClean="0"/>
          </a:p>
          <a:p>
            <a:endParaRPr lang="en-AU" dirty="0" smtClean="0"/>
          </a:p>
          <a:p>
            <a:endParaRPr lang="en-AU"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680" y="1497217"/>
            <a:ext cx="3993833" cy="2614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08794"/>
            <a:ext cx="4084320" cy="277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0"/>
          </p:nvPr>
        </p:nvSpPr>
        <p:spPr>
          <a:xfrm>
            <a:off x="431999" y="1136557"/>
            <a:ext cx="8522453" cy="463643"/>
          </a:xfrm>
        </p:spPr>
        <p:txBody>
          <a:bodyPr>
            <a:normAutofit/>
          </a:bodyPr>
          <a:lstStyle/>
          <a:p>
            <a:pPr>
              <a:tabLst>
                <a:tab pos="4213225" algn="l"/>
              </a:tabLst>
            </a:pPr>
            <a:r>
              <a:rPr lang="en-AU" dirty="0" smtClean="0">
                <a:solidFill>
                  <a:schemeClr val="tx1"/>
                </a:solidFill>
              </a:rPr>
              <a:t>                  2009 plan                                         Prelim updated model circa Oct 2017</a:t>
            </a:r>
            <a:endParaRPr lang="en-AU" dirty="0"/>
          </a:p>
          <a:p>
            <a:endParaRPr lang="en-AU" dirty="0" smtClean="0"/>
          </a:p>
          <a:p>
            <a:endParaRPr lang="en-AU" dirty="0"/>
          </a:p>
          <a:p>
            <a:endParaRPr lang="en-AU" dirty="0"/>
          </a:p>
        </p:txBody>
      </p:sp>
      <p:sp>
        <p:nvSpPr>
          <p:cNvPr id="10" name="5-Point Star 9"/>
          <p:cNvSpPr/>
          <p:nvPr/>
        </p:nvSpPr>
        <p:spPr>
          <a:xfrm>
            <a:off x="7383780" y="2240280"/>
            <a:ext cx="190976" cy="144780"/>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a:p>
        </p:txBody>
      </p:sp>
      <p:sp>
        <p:nvSpPr>
          <p:cNvPr id="11" name="5-Point Star 10"/>
          <p:cNvSpPr/>
          <p:nvPr/>
        </p:nvSpPr>
        <p:spPr>
          <a:xfrm>
            <a:off x="2011680" y="2026920"/>
            <a:ext cx="190976" cy="144780"/>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a:p>
        </p:txBody>
      </p:sp>
      <p:sp>
        <p:nvSpPr>
          <p:cNvPr id="12" name="Oval 11"/>
          <p:cNvSpPr/>
          <p:nvPr/>
        </p:nvSpPr>
        <p:spPr>
          <a:xfrm>
            <a:off x="8023860" y="416184"/>
            <a:ext cx="952500" cy="460116"/>
          </a:xfrm>
          <a:prstGeom prst="ellipse">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a:t>2</a:t>
            </a:r>
            <a:r>
              <a:rPr lang="en-AU" sz="1200" dirty="0" smtClean="0"/>
              <a:t>0 min</a:t>
            </a:r>
          </a:p>
          <a:p>
            <a:pPr algn="ctr"/>
            <a:r>
              <a:rPr lang="en-AU" sz="1200" dirty="0" smtClean="0"/>
              <a:t>Patrick</a:t>
            </a:r>
            <a:endParaRPr lang="en-AU" sz="1200" dirty="0"/>
          </a:p>
        </p:txBody>
      </p:sp>
    </p:spTree>
    <p:extLst>
      <p:ext uri="{BB962C8B-B14F-4D97-AF65-F5344CB8AC3E}">
        <p14:creationId xmlns:p14="http://schemas.microsoft.com/office/powerpoint/2010/main" val="213412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5303" y="138984"/>
            <a:ext cx="7315200" cy="554400"/>
          </a:xfrm>
        </p:spPr>
        <p:txBody>
          <a:bodyPr/>
          <a:lstStyle/>
          <a:p>
            <a:r>
              <a:rPr lang="en-AU" dirty="0" smtClean="0"/>
              <a:t>Supply &amp; Demand – Middle River</a:t>
            </a:r>
            <a:endParaRPr lang="en-AU" dirty="0"/>
          </a:p>
        </p:txBody>
      </p:sp>
      <p:sp>
        <p:nvSpPr>
          <p:cNvPr id="3" name="Content Placeholder 2"/>
          <p:cNvSpPr>
            <a:spLocks noGrp="1"/>
          </p:cNvSpPr>
          <p:nvPr>
            <p:ph idx="10"/>
          </p:nvPr>
        </p:nvSpPr>
        <p:spPr>
          <a:xfrm>
            <a:off x="5951220" y="993443"/>
            <a:ext cx="3061103" cy="3136597"/>
          </a:xfrm>
        </p:spPr>
        <p:txBody>
          <a:bodyPr>
            <a:normAutofit fontScale="77500" lnSpcReduction="20000"/>
          </a:bodyPr>
          <a:lstStyle/>
          <a:p>
            <a:r>
              <a:rPr lang="en-AU" b="1" dirty="0" smtClean="0"/>
              <a:t>Projection Assumptions:</a:t>
            </a:r>
          </a:p>
          <a:p>
            <a:pPr marL="285750" indent="-285750">
              <a:buFont typeface="Arial" panose="020B0604020202020204" pitchFamily="34" charset="0"/>
              <a:buChar char="•"/>
            </a:pPr>
            <a:r>
              <a:rPr lang="en-AU" dirty="0" smtClean="0"/>
              <a:t>Consumption per active connection stable</a:t>
            </a:r>
          </a:p>
          <a:p>
            <a:pPr marL="573750" lvl="1" indent="-285750"/>
            <a:r>
              <a:rPr lang="en-AU" dirty="0" smtClean="0"/>
              <a:t>Using 3 year </a:t>
            </a:r>
            <a:r>
              <a:rPr lang="en-AU" i="1" dirty="0" smtClean="0"/>
              <a:t>maximum</a:t>
            </a:r>
            <a:r>
              <a:rPr lang="en-AU" dirty="0" smtClean="0"/>
              <a:t> (not average) demand for </a:t>
            </a:r>
            <a:r>
              <a:rPr lang="en-AU" i="1" dirty="0" smtClean="0"/>
              <a:t>active</a:t>
            </a:r>
            <a:r>
              <a:rPr lang="en-AU" dirty="0" smtClean="0"/>
              <a:t> connections</a:t>
            </a:r>
          </a:p>
          <a:p>
            <a:pPr marL="573750" lvl="1" indent="-285750"/>
            <a:r>
              <a:rPr lang="en-AU" dirty="0"/>
              <a:t>N</a:t>
            </a:r>
            <a:r>
              <a:rPr lang="en-AU" dirty="0" smtClean="0"/>
              <a:t>o increase in use from non-active connections</a:t>
            </a:r>
          </a:p>
          <a:p>
            <a:pPr marL="285750" indent="-285750">
              <a:buFont typeface="Arial" panose="020B0604020202020204" pitchFamily="34" charset="0"/>
              <a:buChar char="•"/>
            </a:pPr>
            <a:r>
              <a:rPr lang="en-AU" dirty="0" smtClean="0"/>
              <a:t>New active connections growth stable</a:t>
            </a:r>
          </a:p>
          <a:p>
            <a:pPr marL="573750" lvl="1" indent="-285750"/>
            <a:r>
              <a:rPr lang="en-AU" dirty="0"/>
              <a:t>Using past 5 year average </a:t>
            </a:r>
            <a:r>
              <a:rPr lang="en-AU" dirty="0" smtClean="0"/>
              <a:t>is similar to the </a:t>
            </a:r>
            <a:r>
              <a:rPr lang="en-AU" dirty="0"/>
              <a:t>3 year </a:t>
            </a:r>
            <a:r>
              <a:rPr lang="en-AU" dirty="0" smtClean="0"/>
              <a:t>average.</a:t>
            </a:r>
            <a:endParaRPr lang="en-AU" dirty="0"/>
          </a:p>
          <a:p>
            <a:pPr marL="573750" lvl="1" indent="-285750"/>
            <a:r>
              <a:rPr lang="en-AU" dirty="0"/>
              <a:t>Around </a:t>
            </a:r>
            <a:r>
              <a:rPr lang="en-AU" dirty="0" smtClean="0"/>
              <a:t>6 </a:t>
            </a:r>
            <a:r>
              <a:rPr lang="en-AU" dirty="0"/>
              <a:t>p/a new residential; 1 p/a new non-residential; and zero new country lands</a:t>
            </a:r>
          </a:p>
        </p:txBody>
      </p:sp>
      <p:sp>
        <p:nvSpPr>
          <p:cNvPr id="4" name="Slide Number Placeholder 3"/>
          <p:cNvSpPr>
            <a:spLocks noGrp="1"/>
          </p:cNvSpPr>
          <p:nvPr>
            <p:ph type="sldNum" sz="quarter" idx="4"/>
          </p:nvPr>
        </p:nvSpPr>
        <p:spPr/>
        <p:txBody>
          <a:bodyPr/>
          <a:lstStyle/>
          <a:p>
            <a:r>
              <a:rPr lang="en-US" smtClean="0"/>
              <a:t>Page </a:t>
            </a:r>
            <a:fld id="{2066355A-084C-D24E-9AD2-7E4FC41EA627}" type="slidenum">
              <a:rPr lang="en-US" smtClean="0"/>
              <a:pPr/>
              <a:t>7</a:t>
            </a:fld>
            <a:endParaRPr lang="en-US" dirty="0"/>
          </a:p>
        </p:txBody>
      </p:sp>
      <p:pic>
        <p:nvPicPr>
          <p:cNvPr id="7" name="Picture 6"/>
          <p:cNvPicPr>
            <a:picLocks noChangeAspect="1"/>
          </p:cNvPicPr>
          <p:nvPr/>
        </p:nvPicPr>
        <p:blipFill>
          <a:blip r:embed="rId3"/>
          <a:stretch>
            <a:fillRect/>
          </a:stretch>
        </p:blipFill>
        <p:spPr>
          <a:xfrm>
            <a:off x="425304" y="993319"/>
            <a:ext cx="4932308" cy="3221494"/>
          </a:xfrm>
          <a:prstGeom prst="rect">
            <a:avLst/>
          </a:prstGeom>
        </p:spPr>
      </p:pic>
    </p:spTree>
    <p:extLst>
      <p:ext uri="{BB962C8B-B14F-4D97-AF65-F5344CB8AC3E}">
        <p14:creationId xmlns:p14="http://schemas.microsoft.com/office/powerpoint/2010/main" val="183126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5303" y="138984"/>
            <a:ext cx="7315200" cy="554400"/>
          </a:xfrm>
        </p:spPr>
        <p:txBody>
          <a:bodyPr/>
          <a:lstStyle/>
          <a:p>
            <a:r>
              <a:rPr lang="en-AU" dirty="0" smtClean="0"/>
              <a:t>Supply &amp; Demand – Penneshaw</a:t>
            </a:r>
            <a:endParaRPr lang="en-AU" dirty="0"/>
          </a:p>
        </p:txBody>
      </p:sp>
      <p:sp>
        <p:nvSpPr>
          <p:cNvPr id="3" name="Content Placeholder 2"/>
          <p:cNvSpPr>
            <a:spLocks noGrp="1"/>
          </p:cNvSpPr>
          <p:nvPr>
            <p:ph idx="10"/>
          </p:nvPr>
        </p:nvSpPr>
        <p:spPr>
          <a:xfrm>
            <a:off x="5951220" y="993443"/>
            <a:ext cx="3061103" cy="3136597"/>
          </a:xfrm>
        </p:spPr>
        <p:txBody>
          <a:bodyPr>
            <a:normAutofit fontScale="70000" lnSpcReduction="20000"/>
          </a:bodyPr>
          <a:lstStyle/>
          <a:p>
            <a:r>
              <a:rPr lang="en-AU" b="1" dirty="0" smtClean="0"/>
              <a:t>Projection Assumptions:</a:t>
            </a:r>
          </a:p>
          <a:p>
            <a:pPr marL="285750" indent="-285750">
              <a:buFont typeface="Arial" panose="020B0604020202020204" pitchFamily="34" charset="0"/>
              <a:buChar char="•"/>
            </a:pPr>
            <a:r>
              <a:rPr lang="en-AU" dirty="0" smtClean="0"/>
              <a:t>Consumption per active connection stable</a:t>
            </a:r>
          </a:p>
          <a:p>
            <a:pPr marL="573750" lvl="1" indent="-285750"/>
            <a:r>
              <a:rPr lang="en-AU" dirty="0" smtClean="0"/>
              <a:t>Using 3 year </a:t>
            </a:r>
            <a:r>
              <a:rPr lang="en-AU" i="1" dirty="0" smtClean="0"/>
              <a:t>maximum</a:t>
            </a:r>
            <a:r>
              <a:rPr lang="en-AU" dirty="0" smtClean="0"/>
              <a:t> (not average) demand for </a:t>
            </a:r>
            <a:r>
              <a:rPr lang="en-AU" i="1" dirty="0" smtClean="0"/>
              <a:t>active</a:t>
            </a:r>
            <a:r>
              <a:rPr lang="en-AU" dirty="0" smtClean="0"/>
              <a:t> connections</a:t>
            </a:r>
          </a:p>
          <a:p>
            <a:pPr marL="573750" lvl="1" indent="-285750"/>
            <a:r>
              <a:rPr lang="en-AU" dirty="0"/>
              <a:t>N</a:t>
            </a:r>
            <a:r>
              <a:rPr lang="en-AU" dirty="0" smtClean="0"/>
              <a:t>o increase in use from non-active connections</a:t>
            </a:r>
          </a:p>
          <a:p>
            <a:pPr marL="285750" indent="-285750">
              <a:buFont typeface="Arial" panose="020B0604020202020204" pitchFamily="34" charset="0"/>
              <a:buChar char="•"/>
            </a:pPr>
            <a:r>
              <a:rPr lang="en-AU" dirty="0" smtClean="0"/>
              <a:t>New active connections growth stable</a:t>
            </a:r>
          </a:p>
          <a:p>
            <a:pPr marL="573750" lvl="1" indent="-285750"/>
            <a:r>
              <a:rPr lang="en-AU" dirty="0" smtClean="0"/>
              <a:t>Using past 5 year average which is lower than 3 year average</a:t>
            </a:r>
          </a:p>
          <a:p>
            <a:pPr marL="573750" lvl="1" indent="-285750"/>
            <a:r>
              <a:rPr lang="en-AU" dirty="0" smtClean="0"/>
              <a:t>Around 3 p/a new residential</a:t>
            </a:r>
            <a:r>
              <a:rPr lang="en-AU" dirty="0"/>
              <a:t>; 1</a:t>
            </a:r>
            <a:r>
              <a:rPr lang="en-AU" dirty="0" smtClean="0"/>
              <a:t> </a:t>
            </a:r>
            <a:r>
              <a:rPr lang="en-AU" dirty="0"/>
              <a:t>p/a </a:t>
            </a:r>
            <a:r>
              <a:rPr lang="en-AU" dirty="0" smtClean="0"/>
              <a:t>new non-residential</a:t>
            </a:r>
            <a:r>
              <a:rPr lang="en-AU" dirty="0"/>
              <a:t>; </a:t>
            </a:r>
            <a:r>
              <a:rPr lang="en-AU" dirty="0" smtClean="0"/>
              <a:t>and zero new country lands</a:t>
            </a:r>
            <a:endParaRPr lang="en-AU" dirty="0"/>
          </a:p>
        </p:txBody>
      </p:sp>
      <p:sp>
        <p:nvSpPr>
          <p:cNvPr id="4" name="Slide Number Placeholder 3"/>
          <p:cNvSpPr>
            <a:spLocks noGrp="1"/>
          </p:cNvSpPr>
          <p:nvPr>
            <p:ph type="sldNum" sz="quarter" idx="4"/>
          </p:nvPr>
        </p:nvSpPr>
        <p:spPr/>
        <p:txBody>
          <a:bodyPr/>
          <a:lstStyle/>
          <a:p>
            <a:r>
              <a:rPr lang="en-US" smtClean="0"/>
              <a:t>Page </a:t>
            </a:r>
            <a:fld id="{2066355A-084C-D24E-9AD2-7E4FC41EA627}" type="slidenum">
              <a:rPr lang="en-US" smtClean="0"/>
              <a:pPr/>
              <a:t>8</a:t>
            </a:fld>
            <a:endParaRPr lang="en-US" dirty="0"/>
          </a:p>
        </p:txBody>
      </p:sp>
      <p:pic>
        <p:nvPicPr>
          <p:cNvPr id="5" name="Picture 4"/>
          <p:cNvPicPr>
            <a:picLocks noChangeAspect="1"/>
          </p:cNvPicPr>
          <p:nvPr/>
        </p:nvPicPr>
        <p:blipFill>
          <a:blip r:embed="rId3"/>
          <a:stretch>
            <a:fillRect/>
          </a:stretch>
        </p:blipFill>
        <p:spPr>
          <a:xfrm>
            <a:off x="508715" y="967036"/>
            <a:ext cx="5022761" cy="3284872"/>
          </a:xfrm>
          <a:prstGeom prst="rect">
            <a:avLst/>
          </a:prstGeom>
        </p:spPr>
      </p:pic>
    </p:spTree>
    <p:extLst>
      <p:ext uri="{BB962C8B-B14F-4D97-AF65-F5344CB8AC3E}">
        <p14:creationId xmlns:p14="http://schemas.microsoft.com/office/powerpoint/2010/main" val="289133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AU" dirty="0" smtClean="0"/>
              <a:t>Recap: purpose of today’s meeting</a:t>
            </a:r>
            <a:endParaRPr lang="en-AU" dirty="0"/>
          </a:p>
        </p:txBody>
      </p:sp>
      <p:sp>
        <p:nvSpPr>
          <p:cNvPr id="3" name="Content Placeholder 2"/>
          <p:cNvSpPr>
            <a:spLocks noGrp="1"/>
          </p:cNvSpPr>
          <p:nvPr>
            <p:ph idx="10"/>
          </p:nvPr>
        </p:nvSpPr>
        <p:spPr>
          <a:xfrm>
            <a:off x="432000" y="1136556"/>
            <a:ext cx="6973200" cy="3008724"/>
          </a:xfrm>
        </p:spPr>
        <p:txBody>
          <a:bodyPr>
            <a:normAutofit fontScale="92500" lnSpcReduction="20000"/>
          </a:bodyPr>
          <a:lstStyle/>
          <a:p>
            <a:endParaRPr lang="en-AU" dirty="0" smtClean="0"/>
          </a:p>
          <a:p>
            <a:endParaRPr lang="en-AU" dirty="0"/>
          </a:p>
          <a:p>
            <a:endParaRPr lang="en-AU" dirty="0" smtClean="0"/>
          </a:p>
          <a:p>
            <a:endParaRPr lang="en-AU" dirty="0"/>
          </a:p>
          <a:p>
            <a:endParaRPr lang="en-AU" dirty="0" smtClean="0"/>
          </a:p>
          <a:p>
            <a:endParaRPr lang="en-AU" sz="2200" dirty="0" smtClean="0"/>
          </a:p>
          <a:p>
            <a:r>
              <a:rPr lang="en-AU" dirty="0" smtClean="0"/>
              <a:t>We’ve collected 70 ideas for how we can serve Kangaroo Island over the long term. Some are aligned to our objectives of security and reliability of supply… and others are more broad.</a:t>
            </a:r>
          </a:p>
          <a:p>
            <a:endParaRPr lang="en-AU" dirty="0"/>
          </a:p>
          <a:p>
            <a:r>
              <a:rPr lang="en-AU" dirty="0" smtClean="0"/>
              <a:t>Today we want your feedback on how we’ve started categorising these ideas and the viable options we’re looking to take forward.</a:t>
            </a:r>
          </a:p>
          <a:p>
            <a:endParaRPr lang="en-AU" dirty="0"/>
          </a:p>
          <a:p>
            <a:endParaRPr lang="en-AU" dirty="0"/>
          </a:p>
          <a:p>
            <a:endParaRPr lang="en-AU" dirty="0" smtClean="0"/>
          </a:p>
          <a:p>
            <a:endParaRPr lang="en-AU" dirty="0"/>
          </a:p>
        </p:txBody>
      </p:sp>
      <p:sp>
        <p:nvSpPr>
          <p:cNvPr id="4" name="Slide Number Placeholder 3"/>
          <p:cNvSpPr>
            <a:spLocks noGrp="1"/>
          </p:cNvSpPr>
          <p:nvPr>
            <p:ph type="sldNum" sz="quarter" idx="4"/>
          </p:nvPr>
        </p:nvSpPr>
        <p:spPr/>
        <p:txBody>
          <a:bodyPr/>
          <a:lstStyle/>
          <a:p>
            <a:r>
              <a:rPr lang="en-US" dirty="0" smtClean="0"/>
              <a:t>Page </a:t>
            </a:r>
            <a:fld id="{2066355A-084C-D24E-9AD2-7E4FC41EA627}" type="slidenum">
              <a:rPr lang="en-US" smtClean="0"/>
              <a:pPr/>
              <a:t>9</a:t>
            </a:fld>
            <a:endParaRPr lang="en-US" dirty="0"/>
          </a:p>
        </p:txBody>
      </p:sp>
      <p:sp>
        <p:nvSpPr>
          <p:cNvPr id="5" name="Oval 4"/>
          <p:cNvSpPr/>
          <p:nvPr/>
        </p:nvSpPr>
        <p:spPr>
          <a:xfrm>
            <a:off x="8023860" y="416184"/>
            <a:ext cx="952500" cy="460116"/>
          </a:xfrm>
          <a:prstGeom prst="ellipse">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dirty="0" smtClean="0"/>
              <a:t>60 min</a:t>
            </a:r>
          </a:p>
          <a:p>
            <a:pPr algn="ctr"/>
            <a:r>
              <a:rPr lang="en-AU" sz="1200" dirty="0" smtClean="0"/>
              <a:t>Erin</a:t>
            </a:r>
            <a:endParaRPr lang="en-AU" sz="1200" dirty="0"/>
          </a:p>
        </p:txBody>
      </p:sp>
      <p:graphicFrame>
        <p:nvGraphicFramePr>
          <p:cNvPr id="6" name="Diagram 5"/>
          <p:cNvGraphicFramePr/>
          <p:nvPr>
            <p:extLst>
              <p:ext uri="{D42A27DB-BD31-4B8C-83A1-F6EECF244321}">
                <p14:modId xmlns:p14="http://schemas.microsoft.com/office/powerpoint/2010/main" val="1775593399"/>
              </p:ext>
            </p:extLst>
          </p:nvPr>
        </p:nvGraphicFramePr>
        <p:xfrm>
          <a:off x="754380" y="1352540"/>
          <a:ext cx="6096000" cy="79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4591684" y="1357622"/>
            <a:ext cx="1021715" cy="793750"/>
          </a:xfrm>
          <a:prstGeom prst="roundRect">
            <a:avLst/>
          </a:prstGeom>
          <a:noFill/>
          <a:ln w="5715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AU" dirty="0"/>
          </a:p>
        </p:txBody>
      </p:sp>
      <p:pic>
        <p:nvPicPr>
          <p:cNvPr id="10" name="Picture 2" descr="C:\Users\fa000188\AppData\Local\Microsoft\Windows\Temporary Internet Files\Content.IE5\5797UNWK\lgi01a2014031402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6385" y="1959600"/>
            <a:ext cx="281940" cy="2819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fa000188\AppData\Local\Microsoft\Windows\Temporary Internet Files\Content.IE5\5797UNWK\lgi01a2014031402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1305" y="1959600"/>
            <a:ext cx="281940" cy="2819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fa000188\AppData\Local\Microsoft\Windows\Temporary Internet Files\Content.IE5\5797UNWK\lgi01a2014031402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9085" y="1959600"/>
            <a:ext cx="281940" cy="2819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fa000188\AppData\Local\Microsoft\Windows\Temporary Internet Files\Content.IE5\5797UNWK\lgi01a2014031402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3885" y="1959600"/>
            <a:ext cx="281940" cy="28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803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W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ecurity_x0020_Classification xmlns="5fdf7e53-931b-49ff-8bb0-e48ee008b7f0">For Official Use Only</Security_x0020_Classification>
    <SAW_x0020_Security_x0020_Members_x0020_Group xmlns="5fdf7e53-931b-49ff-8bb0-e48ee008b7f0">
      <UserInfo>
        <DisplayName/>
        <AccountId xsi:nil="true"/>
        <AccountType/>
      </UserInfo>
    </SAW_x0020_Security_x0020_Members_x0020_Group>
    <Record_x0020_Creation_x0020_Date xmlns="5fdf7e53-931b-49ff-8bb0-e48ee008b7f0" xsi:nil="true"/>
    <SAW_x0020_Security_x0020_Visitors_x0020_Group xmlns="5fdf7e53-931b-49ff-8bb0-e48ee008b7f0">
      <UserInfo>
        <DisplayName/>
        <AccountId xsi:nil="true"/>
        <AccountType/>
      </UserInfo>
    </SAW_x0020_Security_x0020_Visitors_x0020_Group>
    <d62b7f4ed3a541c89c01ae711376debc xmlns="5fdf7e53-931b-49ff-8bb0-e48ee008b7f0">
      <Terms xmlns="http://schemas.microsoft.com/office/infopath/2007/PartnerControls">
        <TermInfo xmlns="http://schemas.microsoft.com/office/infopath/2007/PartnerControls">
          <TermName>Asset Management</TermName>
          <TermId>91fc56b5-c333-49ea-a351-5c9c3023320e</TermId>
        </TermInfo>
      </Terms>
    </d62b7f4ed3a541c89c01ae711376debc>
    <e3fec0a48afc471b8d585f093684bac5 xmlns="5fdf7e53-931b-49ff-8bb0-e48ee008b7f0">
      <Terms xmlns="http://schemas.microsoft.com/office/infopath/2007/PartnerControls">
        <TermInfo xmlns="http://schemas.microsoft.com/office/infopath/2007/PartnerControls">
          <TermName>Asset Management Plan</TermName>
          <TermId>e0b115a8-fb7b-42f3-a3a1-24b0147124be</TermId>
        </TermInfo>
      </Terms>
    </e3fec0a48afc471b8d585f093684bac5>
    <TaxCatchAll xmlns="5fdf7e53-931b-49ff-8bb0-e48ee008b7f0">
      <Value>19</Value>
      <Value>15</Value>
    </TaxCatchAll>
    <W_x0020_Category_x0020_Facility xmlns="2bc4344a-5047-4852-a304-a6abfb60334a">12 - Documentation and Communication</W_x0020_Category_x0020_Facility>
    <Facility_x0020_Type xmlns="bf386f30-0a10-483e-ac2f-f219efa61376">-</Facility_x0020_Type>
    <Topic xmlns="bf386f30-0a10-483e-ac2f-f219efa61376" xsi:nil="true"/>
    <Native_x0020_Title xmlns="5fdf7e53-931b-49ff-8bb0-e48ee008b7f0">false</Native_x0020_Title>
    <RBP_Plan xmlns="bf386f30-0a10-483e-ac2f-f219efa61376">RBP2020</RBP_Plan>
    <Priority_NPV xmlns="bf386f30-0a10-483e-ac2f-f219efa61376" xsi:nil="true"/>
    <Capex xmlns="bf386f30-0a10-483e-ac2f-f219efa61376" xsi:nil="true"/>
    <Priority_Risk xmlns="bf386f30-0a10-483e-ac2f-f219efa61376" xsi:nil="true"/>
    <Priority_LOS xmlns="bf386f30-0a10-483e-ac2f-f219efa61376" xsi:nil="true"/>
    <Opex xmlns="bf386f30-0a10-483e-ac2f-f219efa6137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a4de77e8-7539-4d64-bf31-3166bd8b2841" ContentTypeId="0x010100A9DA6B69649D064BA1FED635B4268B2504" PreviousValue="false"/>
</file>

<file path=customXml/item4.xml><?xml version="1.0" encoding="utf-8"?>
<ct:contentTypeSchema xmlns:ct="http://schemas.microsoft.com/office/2006/metadata/contentType" xmlns:ma="http://schemas.microsoft.com/office/2006/metadata/properties/metaAttributes" ct:_="" ma:_="" ma:contentTypeName="SAW Presentation - wa" ma:contentTypeID="0x010100A9DA6B69649D064BA1FED635B4268B25040035CF110725E1B44D9ED7B3B3561B0FE700604FBF66790D1945AC186912F240FB87" ma:contentTypeVersion="14" ma:contentTypeDescription="" ma:contentTypeScope="" ma:versionID="0e8d87723715af78ec8f1ab5a42cf66a">
  <xsd:schema xmlns:xsd="http://www.w3.org/2001/XMLSchema" xmlns:xs="http://www.w3.org/2001/XMLSchema" xmlns:p="http://schemas.microsoft.com/office/2006/metadata/properties" xmlns:ns2="5fdf7e53-931b-49ff-8bb0-e48ee008b7f0" xmlns:ns4="2bc4344a-5047-4852-a304-a6abfb60334a" xmlns:ns5="bf386f30-0a10-483e-ac2f-f219efa61376" targetNamespace="http://schemas.microsoft.com/office/2006/metadata/properties" ma:root="true" ma:fieldsID="0789f99c8a5f8face821eb8c59d8cbfb" ns2:_="" ns4:_="" ns5:_="">
    <xsd:import namespace="5fdf7e53-931b-49ff-8bb0-e48ee008b7f0"/>
    <xsd:import namespace="2bc4344a-5047-4852-a304-a6abfb60334a"/>
    <xsd:import namespace="bf386f30-0a10-483e-ac2f-f219efa61376"/>
    <xsd:element name="properties">
      <xsd:complexType>
        <xsd:sequence>
          <xsd:element name="documentManagement">
            <xsd:complexType>
              <xsd:all>
                <xsd:element ref="ns2:Security_x0020_Classification"/>
                <xsd:element ref="ns2:SAW_x0020_Security_x0020_Members_x0020_Group" minOccurs="0"/>
                <xsd:element ref="ns2:SAW_x0020_Security_x0020_Visitors_x0020_Group" minOccurs="0"/>
                <xsd:element ref="ns2:Record_x0020_Creation_x0020_Date" minOccurs="0"/>
                <xsd:element ref="ns2:Native_x0020_Title" minOccurs="0"/>
                <xsd:element ref="ns2:TaxCatchAllLabel" minOccurs="0"/>
                <xsd:element ref="ns2:d62b7f4ed3a541c89c01ae711376debc" minOccurs="0"/>
                <xsd:element ref="ns2:TaxCatchAll" minOccurs="0"/>
                <xsd:element ref="ns2:e3fec0a48afc471b8d585f093684bac5" minOccurs="0"/>
                <xsd:element ref="ns4:W_x0020_Category_x0020_Facility"/>
                <xsd:element ref="ns5:Facility_x0020_Type" minOccurs="0"/>
                <xsd:element ref="ns5:Topic" minOccurs="0"/>
                <xsd:element ref="ns5:RBP_Plan" minOccurs="0"/>
                <xsd:element ref="ns5:Capex" minOccurs="0"/>
                <xsd:element ref="ns5:Opex" minOccurs="0"/>
                <xsd:element ref="ns5:Priority_LOS" minOccurs="0"/>
                <xsd:element ref="ns5:Priority_Risk" minOccurs="0"/>
                <xsd:element ref="ns5:Priority_NPV"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df7e53-931b-49ff-8bb0-e48ee008b7f0" elementFormDefault="qualified">
    <xsd:import namespace="http://schemas.microsoft.com/office/2006/documentManagement/types"/>
    <xsd:import namespace="http://schemas.microsoft.com/office/infopath/2007/PartnerControls"/>
    <xsd:element name="Security_x0020_Classification" ma:index="3" ma:displayName="Security Classification" ma:default="For Official Use Only" ma:format="Dropdown" ma:internalName="Security_x0020_Classification" ma:readOnly="false">
      <xsd:simpleType>
        <xsd:restriction base="dms:Choice">
          <xsd:enumeration value="For Official Use Only"/>
          <xsd:enumeration value="Sensitive"/>
          <xsd:enumeration value="Sensitive - Personal"/>
          <xsd:enumeration value="Sensitive - Legal"/>
          <xsd:enumeration value="Sensitive - Commercial"/>
          <xsd:enumeration value="Sensitive - SA Cabinet"/>
          <xsd:enumeration value="Sensitive - Medical"/>
          <xsd:enumeration value="Classified - PROTECTED"/>
          <xsd:enumeration value="Public"/>
        </xsd:restriction>
      </xsd:simpleType>
    </xsd:element>
    <xsd:element name="SAW_x0020_Security_x0020_Members_x0020_Group" ma:index="4" nillable="true" ma:displayName="SAW Security Members Group" ma:description="Populate this field when security needs to be restricted to specific users or groups (members/edit permissions)" ma:list="UserInfo" ma:SearchPeopleOnly="false" ma:SharePointGroup="0" ma:internalName="SAW_x0020_Security_x0020_Members_x0020_Group"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AW_x0020_Security_x0020_Visitors_x0020_Group" ma:index="5" nillable="true" ma:displayName="SAW Security Visitors Group" ma:description="Populate this field when security needs to be restricted to specific users or groups (visitors/read-only permissions)" ma:list="UserInfo" ma:SearchPeopleOnly="false" ma:SharePointGroup="0" ma:internalName="SAW_x0020_Security_x0020_Visitors_x0020_Group"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cord_x0020_Creation_x0020_Date" ma:index="7" nillable="true" ma:displayName="Record Creation Date" ma:format="DateOnly" ma:internalName="Record_x0020_Creation_x0020_Date">
      <xsd:simpleType>
        <xsd:restriction base="dms:DateTime"/>
      </xsd:simpleType>
    </xsd:element>
    <xsd:element name="Native_x0020_Title" ma:index="8" nillable="true" ma:displayName="Native Title" ma:default="0" ma:internalName="Native_x0020_Title">
      <xsd:simpleType>
        <xsd:restriction base="dms:Boolean"/>
      </xsd:simpleType>
    </xsd:element>
    <xsd:element name="TaxCatchAllLabel" ma:index="10" nillable="true" ma:displayName="Taxonomy Catch All Column1" ma:description="" ma:hidden="true" ma:list="{5fe86659-c714-4437-bfd0-fd77e918dcb8}" ma:internalName="TaxCatchAllLabel" ma:readOnly="true" ma:showField="CatchAllDataLabel" ma:web="1865f2db-b1ed-443b-a50a-16608ffd3492">
      <xsd:complexType>
        <xsd:complexContent>
          <xsd:extension base="dms:MultiChoiceLookup">
            <xsd:sequence>
              <xsd:element name="Value" type="dms:Lookup" maxOccurs="unbounded" minOccurs="0" nillable="true"/>
            </xsd:sequence>
          </xsd:extension>
        </xsd:complexContent>
      </xsd:complexType>
    </xsd:element>
    <xsd:element name="d62b7f4ed3a541c89c01ae711376debc" ma:index="12" nillable="true" ma:taxonomy="true" ma:internalName="d62b7f4ed3a541c89c01ae711376debc" ma:taxonomyFieldName="Team" ma:displayName="Team" ma:default="" ma:fieldId="{d62b7f4e-d3a5-41c8-9c01-ae711376debc}" ma:sspId="a4de77e8-7539-4d64-bf31-3166bd8b2841" ma:termSetId="2ace34d1-ffcc-4158-a5ba-7d07fe05ce9a" ma:anchorId="00000000-0000-0000-0000-000000000000" ma:open="false" ma:isKeyword="false">
      <xsd:complexType>
        <xsd:sequence>
          <xsd:element ref="pc:Terms" minOccurs="0" maxOccurs="1"/>
        </xsd:sequence>
      </xsd:complexType>
    </xsd:element>
    <xsd:element name="TaxCatchAll" ma:index="13" nillable="true" ma:displayName="Taxonomy Catch All Column" ma:description="" ma:hidden="true" ma:list="{5fe86659-c714-4437-bfd0-fd77e918dcb8}" ma:internalName="TaxCatchAll" ma:showField="CatchAllData" ma:web="1865f2db-b1ed-443b-a50a-16608ffd3492">
      <xsd:complexType>
        <xsd:complexContent>
          <xsd:extension base="dms:MultiChoiceLookup">
            <xsd:sequence>
              <xsd:element name="Value" type="dms:Lookup" maxOccurs="unbounded" minOccurs="0" nillable="true"/>
            </xsd:sequence>
          </xsd:extension>
        </xsd:complexContent>
      </xsd:complexType>
    </xsd:element>
    <xsd:element name="e3fec0a48afc471b8d585f093684bac5" ma:index="17" ma:taxonomy="true" ma:internalName="e3fec0a48afc471b8d585f093684bac5" ma:taxonomyFieldName="Business_x0020_Process" ma:displayName="Business Process" ma:default="" ma:fieldId="{e3fec0a4-8afc-471b-8d58-5f093684bac5}" ma:sspId="a4de77e8-7539-4d64-bf31-3166bd8b2841" ma:termSetId="0a51e5b7-5b97-4b89-a26b-f9525d92f89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c4344a-5047-4852-a304-a6abfb60334a" elementFormDefault="qualified">
    <xsd:import namespace="http://schemas.microsoft.com/office/2006/documentManagement/types"/>
    <xsd:import namespace="http://schemas.microsoft.com/office/infopath/2007/PartnerControls"/>
    <xsd:element name="W_x0020_Category_x0020_Facility" ma:index="20" ma:displayName="W Category System" ma:default="01 - Level of Service (Statement References)" ma:format="Dropdown" ma:internalName="W_x0020_Category_x0020_Facility" ma:readOnly="false">
      <xsd:simpleType>
        <xsd:restriction base="dms:Choice">
          <xsd:enumeration value="01 - Level of Service (Statement References)"/>
          <xsd:enumeration value="02 - Future Demand"/>
          <xsd:enumeration value="03 - System Knowledge"/>
          <xsd:enumeration value="04 - System Monitoring"/>
          <xsd:enumeration value="05 - System Decision Making"/>
          <xsd:enumeration value="06 - Risk Management Profiling"/>
          <xsd:enumeration value="07 - Capital Planning"/>
          <xsd:enumeration value="08 - Operating Planning"/>
          <xsd:enumeration value="09 - Maintenance Planning"/>
          <xsd:enumeration value="10 - Disposal Planning"/>
          <xsd:enumeration value="11 - Financial Planning and Budgeting"/>
          <xsd:enumeration value="12 - Documentation and Communication"/>
        </xsd:restriction>
      </xsd:simpleType>
    </xsd:element>
  </xsd:schema>
  <xsd:schema xmlns:xsd="http://www.w3.org/2001/XMLSchema" xmlns:xs="http://www.w3.org/2001/XMLSchema" xmlns:dms="http://schemas.microsoft.com/office/2006/documentManagement/types" xmlns:pc="http://schemas.microsoft.com/office/infopath/2007/PartnerControls" targetNamespace="bf386f30-0a10-483e-ac2f-f219efa61376" elementFormDefault="qualified">
    <xsd:import namespace="http://schemas.microsoft.com/office/2006/documentManagement/types"/>
    <xsd:import namespace="http://schemas.microsoft.com/office/infopath/2007/PartnerControls"/>
    <xsd:element name="Facility_x0020_Type" ma:index="21" nillable="true" ma:displayName="Facility Type" ma:default="-" ma:format="Dropdown" ma:internalName="Facility_x0020_Type">
      <xsd:simpleType>
        <xsd:restriction base="dms:Choice">
          <xsd:enumeration value="-"/>
          <xsd:enumeration value="Bores/Wells/Springs"/>
          <xsd:enumeration value="Control Valve Stations"/>
          <xsd:enumeration value="Customer Meters"/>
          <xsd:enumeration value="Dosing Systems"/>
          <xsd:enumeration value="Earth Bank Storages"/>
          <xsd:enumeration value="Master Meters"/>
          <xsd:enumeration value="Pump Stations"/>
          <xsd:enumeration value="Reticulation Mains"/>
          <xsd:enumeration value="Storage Tanks"/>
          <xsd:enumeration value="Treatment Plants"/>
          <xsd:enumeration value="Trunk Mains"/>
        </xsd:restriction>
      </xsd:simpleType>
    </xsd:element>
    <xsd:element name="Topic" ma:index="22" nillable="true" ma:displayName="Topic" ma:internalName="Topic">
      <xsd:simpleType>
        <xsd:restriction base="dms:Text">
          <xsd:maxLength value="255"/>
        </xsd:restriction>
      </xsd:simpleType>
    </xsd:element>
    <xsd:element name="RBP_Plan" ma:index="23" nillable="true" ma:displayName="RBP_Plan" ma:default="RBP2020" ma:format="Dropdown" ma:internalName="RBP_Plan">
      <xsd:simpleType>
        <xsd:restriction base="dms:Choice">
          <xsd:enumeration value="RBP2016"/>
          <xsd:enumeration value="RBP2020"/>
          <xsd:enumeration value="RBP2024"/>
          <xsd:enumeration value="RBP2028"/>
          <xsd:enumeration value="RBP2032"/>
          <xsd:enumeration value="RBP2036"/>
          <xsd:enumeration value="RBP2040"/>
          <xsd:enumeration value="RBP2044"/>
          <xsd:enumeration value="RBP2048"/>
          <xsd:enumeration value="-"/>
        </xsd:restriction>
      </xsd:simpleType>
    </xsd:element>
    <xsd:element name="Capex" ma:index="24" nillable="true" ma:displayName="Capex" ma:LCID="3081" ma:internalName="Capex">
      <xsd:simpleType>
        <xsd:restriction base="dms:Currency"/>
      </xsd:simpleType>
    </xsd:element>
    <xsd:element name="Opex" ma:index="25" nillable="true" ma:displayName="Opex" ma:LCID="3081" ma:internalName="Opex">
      <xsd:simpleType>
        <xsd:restriction base="dms:Currency"/>
      </xsd:simpleType>
    </xsd:element>
    <xsd:element name="Priority_LOS" ma:index="26" nillable="true" ma:displayName="Priority_LOS" ma:internalName="Priority_LOS">
      <xsd:simpleType>
        <xsd:restriction base="dms:Text">
          <xsd:maxLength value="255"/>
        </xsd:restriction>
      </xsd:simpleType>
    </xsd:element>
    <xsd:element name="Priority_Risk" ma:index="27" nillable="true" ma:displayName="Priority_Risk" ma:internalName="Priority_Risk">
      <xsd:simpleType>
        <xsd:restriction base="dms:Text">
          <xsd:maxLength value="255"/>
        </xsd:restriction>
      </xsd:simpleType>
    </xsd:element>
    <xsd:element name="Priority_NPV" ma:index="28" nillable="true" ma:displayName="Priority_NPV" ma:internalName="Priority_NPV">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Author"/>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www.w3.org/XML/1998/namespace"/>
    <ds:schemaRef ds:uri="http://purl.org/dc/terms/"/>
    <ds:schemaRef ds:uri="http://schemas.microsoft.com/office/2006/metadata/properties"/>
    <ds:schemaRef ds:uri="http://schemas.openxmlformats.org/package/2006/metadata/core-properties"/>
    <ds:schemaRef ds:uri="http://purl.org/dc/elements/1.1/"/>
    <ds:schemaRef ds:uri="http://purl.org/dc/dcmitype/"/>
    <ds:schemaRef ds:uri="2bc4344a-5047-4852-a304-a6abfb60334a"/>
    <ds:schemaRef ds:uri="http://schemas.microsoft.com/office/2006/documentManagement/types"/>
    <ds:schemaRef ds:uri="http://schemas.microsoft.com/office/infopath/2007/PartnerControls"/>
    <ds:schemaRef ds:uri="bf386f30-0a10-483e-ac2f-f219efa61376"/>
    <ds:schemaRef ds:uri="5fdf7e53-931b-49ff-8bb0-e48ee008b7f0"/>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6468C22-3A4D-46A3-A2FE-1B3261AF09C0}">
  <ds:schemaRefs>
    <ds:schemaRef ds:uri="Microsoft.SharePoint.Taxonomy.ContentTypeSync"/>
  </ds:schemaRefs>
</ds:datastoreItem>
</file>

<file path=customXml/itemProps4.xml><?xml version="1.0" encoding="utf-8"?>
<ds:datastoreItem xmlns:ds="http://schemas.openxmlformats.org/officeDocument/2006/customXml" ds:itemID="{6554104E-9DE4-4D60-B94B-5890AAA24F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df7e53-931b-49ff-8bb0-e48ee008b7f0"/>
    <ds:schemaRef ds:uri="2bc4344a-5047-4852-a304-a6abfb60334a"/>
    <ds:schemaRef ds:uri="bf386f30-0a10-483e-ac2f-f219efa613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SAW%20Presentation</Template>
  <TotalTime>2124</TotalTime>
  <Words>1220</Words>
  <Application>Microsoft Office PowerPoint</Application>
  <PresentationFormat>On-screen Show (16:9)</PresentationFormat>
  <Paragraphs>258</Paragraphs>
  <Slides>21</Slides>
  <Notes>21</Notes>
  <HiddenSlides>2</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SAW Presentation</vt:lpstr>
      <vt:lpstr>Long Term Plan for Kangaroo Island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Australian Water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KILTPReferenceGroup_Meeting5</dc:title>
  <dc:creator>Erin Faehrmann</dc:creator>
  <cp:lastModifiedBy>Aaron Glossop</cp:lastModifiedBy>
  <cp:revision>110</cp:revision>
  <cp:lastPrinted>2018-03-14T07:04:37Z</cp:lastPrinted>
  <dcterms:created xsi:type="dcterms:W3CDTF">2017-11-08T04:40:09Z</dcterms:created>
  <dcterms:modified xsi:type="dcterms:W3CDTF">2018-04-30T01:06:31Z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0x010100A9DA6B69649D064BA1FED635B4268B25040035CF110725E1B44D9ED7B3B3561B0FE700604FBF66790D1945AC186912F240FB87</vt:lpwstr>
  </property>
  <property fmtid="{D5CDD505-2E9C-101B-9397-08002B2CF9AE}" pid="3" name="Business Process">
    <vt:lpwstr>15;#Asset Management Plan|e0b115a8-fb7b-42f3-a3a1-24b0147124be</vt:lpwstr>
  </property>
  <property fmtid="{D5CDD505-2E9C-101B-9397-08002B2CF9AE}" pid="4" name="Team">
    <vt:lpwstr>19;#Asset Management|91fc56b5-c333-49ea-a351-5c9c3023320e</vt:lpwstr>
  </property>
  <property fmtid="{D5CDD505-2E9C-101B-9397-08002B2CF9AE}" pid="5" name="Order">
    <vt:r8>594400</vt:r8>
  </property>
  <property fmtid="{D5CDD505-2E9C-101B-9397-08002B2CF9AE}" pid="6" name="Native Title">
    <vt:bool>false</vt:bool>
  </property>
  <property fmtid="{D5CDD505-2E9C-101B-9397-08002B2CF9AE}" pid="7" name="ID Reqd?">
    <vt:bool>false</vt:bool>
  </property>
  <property fmtid="{D5CDD505-2E9C-101B-9397-08002B2CF9AE}" pid="8" name="Cool Buttons">
    <vt:bool>false</vt:bool>
  </property>
  <property fmtid="{D5CDD505-2E9C-101B-9397-08002B2CF9AE}" pid="9" name="Effective Date1">
    <vt:filetime>2017-09-20T14:30:00Z</vt:filetime>
  </property>
  <property fmtid="{D5CDD505-2E9C-101B-9397-08002B2CF9AE}" pid="10" name="Activity">
    <vt:lpwstr>Communications &amp; governance (internal)</vt:lpwstr>
  </property>
  <property fmtid="{D5CDD505-2E9C-101B-9397-08002B2CF9AE}" pid="11" name="Document Status">
    <vt:lpwstr>Active</vt:lpwstr>
  </property>
  <property fmtid="{D5CDD505-2E9C-101B-9397-08002B2CF9AE}" pid="12" name="Owner">
    <vt:lpwstr>Corporate</vt:lpwstr>
  </property>
  <property fmtid="{D5CDD505-2E9C-101B-9397-08002B2CF9AE}" pid="13" name="Document ID">
    <vt:lpwstr>SAWT-COR-0026</vt:lpwstr>
  </property>
  <property fmtid="{D5CDD505-2E9C-101B-9397-08002B2CF9AE}" pid="14" name="Effective Date">
    <vt:filetime>2017-09-20T14:30:00Z</vt:filetime>
  </property>
  <property fmtid="{D5CDD505-2E9C-101B-9397-08002B2CF9AE}" pid="15" name="A-Z">
    <vt:lpwstr>P</vt:lpwstr>
  </property>
  <property fmtid="{D5CDD505-2E9C-101B-9397-08002B2CF9AE}" pid="16" name="Document Type">
    <vt:lpwstr>Template</vt:lpwstr>
  </property>
  <property fmtid="{D5CDD505-2E9C-101B-9397-08002B2CF9AE}" pid="17" name="Commonly Used">
    <vt:bool>true</vt:bool>
  </property>
  <property fmtid="{D5CDD505-2E9C-101B-9397-08002B2CF9AE}" pid="18" name="Review Frequency">
    <vt:lpwstr>36</vt:lpwstr>
  </property>
  <property fmtid="{D5CDD505-2E9C-101B-9397-08002B2CF9AE}" pid="19" name="Allwater Copied">
    <vt:bool>false</vt:bool>
  </property>
  <property fmtid="{D5CDD505-2E9C-101B-9397-08002B2CF9AE}" pid="20" name="Base Template">
    <vt:lpwstr>Document - Blank</vt:lpwstr>
  </property>
  <property fmtid="{D5CDD505-2E9C-101B-9397-08002B2CF9AE}" pid="21" name="Mgmt System">
    <vt:lpwstr>Corporate</vt:lpwstr>
  </property>
  <property fmtid="{D5CDD505-2E9C-101B-9397-08002B2CF9AE}" pid="22" name="Document Description">
    <vt:lpwstr>Used to create a wide SA Water branded presentation with colour branding</vt:lpwstr>
  </property>
</Properties>
</file>